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81" r:id="rId2"/>
    <p:sldId id="271" r:id="rId3"/>
    <p:sldId id="407" r:id="rId4"/>
    <p:sldId id="405" r:id="rId5"/>
    <p:sldId id="406" r:id="rId6"/>
    <p:sldId id="421" r:id="rId7"/>
    <p:sldId id="436" r:id="rId8"/>
    <p:sldId id="410" r:id="rId9"/>
    <p:sldId id="425" r:id="rId10"/>
    <p:sldId id="392" r:id="rId11"/>
    <p:sldId id="393" r:id="rId12"/>
    <p:sldId id="394" r:id="rId13"/>
    <p:sldId id="395" r:id="rId14"/>
    <p:sldId id="435" r:id="rId15"/>
    <p:sldId id="428" r:id="rId16"/>
    <p:sldId id="368" r:id="rId17"/>
    <p:sldId id="429" r:id="rId18"/>
    <p:sldId id="417" r:id="rId19"/>
    <p:sldId id="418" r:id="rId20"/>
    <p:sldId id="430" r:id="rId21"/>
    <p:sldId id="321" r:id="rId22"/>
    <p:sldId id="378" r:id="rId23"/>
    <p:sldId id="379" r:id="rId24"/>
    <p:sldId id="382" r:id="rId25"/>
    <p:sldId id="320" r:id="rId26"/>
    <p:sldId id="386" r:id="rId27"/>
    <p:sldId id="437" r:id="rId28"/>
    <p:sldId id="380" r:id="rId29"/>
    <p:sldId id="347" r:id="rId30"/>
    <p:sldId id="431" r:id="rId31"/>
    <p:sldId id="286" r:id="rId32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62B3"/>
    <a:srgbClr val="404040"/>
    <a:srgbClr val="2D8978"/>
    <a:srgbClr val="3E4E5C"/>
    <a:srgbClr val="546A7E"/>
    <a:srgbClr val="445670"/>
    <a:srgbClr val="3EABDB"/>
    <a:srgbClr val="2A63B4"/>
    <a:srgbClr val="48464C"/>
    <a:srgbClr val="858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30" autoAdjust="0"/>
    <p:restoredTop sz="94652" autoAdjust="0"/>
  </p:normalViewPr>
  <p:slideViewPr>
    <p:cSldViewPr>
      <p:cViewPr varScale="1">
        <p:scale>
          <a:sx n="78" d="100"/>
          <a:sy n="78" d="100"/>
        </p:scale>
        <p:origin x="101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95EEFD-A697-49AD-B004-906FD11D49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6DE2C2B-611A-4166-8BD8-588565457644}">
      <dgm:prSet custT="1"/>
      <dgm:spPr>
        <a:blipFill rotWithShape="0">
          <a:blip xmlns:r="http://schemas.openxmlformats.org/officeDocument/2006/relationships" r:embed="rId1">
            <a:alphaModFix amt="8000"/>
          </a:blip>
          <a:tile tx="0" ty="0" sx="100000" sy="100000" flip="none" algn="tl"/>
        </a:blipFill>
      </dgm:spPr>
      <dgm:t>
        <a:bodyPr/>
        <a:lstStyle/>
        <a:p>
          <a:pPr algn="ctr" rtl="0"/>
          <a:r>
            <a:rPr lang="pl-PL" sz="4000" b="1" dirty="0">
              <a:solidFill>
                <a:schemeClr val="accent2">
                  <a:lumMod val="50000"/>
                </a:schemeClr>
              </a:solidFill>
            </a:rPr>
            <a:t>Jeśli nie wiesz dokąd idziesz</a:t>
          </a:r>
          <a:r>
            <a:rPr lang="pl-PL" sz="4000" b="1">
              <a:solidFill>
                <a:schemeClr val="accent2">
                  <a:lumMod val="50000"/>
                </a:schemeClr>
              </a:solidFill>
            </a:rPr>
            <a:t>?                      </a:t>
          </a:r>
          <a:endParaRPr lang="pl-PL" sz="4000" b="1" dirty="0">
            <a:solidFill>
              <a:schemeClr val="accent2">
                <a:lumMod val="50000"/>
              </a:schemeClr>
            </a:solidFill>
          </a:endParaRPr>
        </a:p>
      </dgm:t>
    </dgm:pt>
    <dgm:pt modelId="{DB35FA56-8A34-438E-8A26-4A3E53428829}" type="parTrans" cxnId="{598B851F-F7CF-4462-9C09-AC7D4C06C099}">
      <dgm:prSet/>
      <dgm:spPr/>
      <dgm:t>
        <a:bodyPr/>
        <a:lstStyle/>
        <a:p>
          <a:endParaRPr lang="pl-PL"/>
        </a:p>
      </dgm:t>
    </dgm:pt>
    <dgm:pt modelId="{7C6B88F4-1659-4402-A134-D111672D9B8B}" type="sibTrans" cxnId="{598B851F-F7CF-4462-9C09-AC7D4C06C099}">
      <dgm:prSet/>
      <dgm:spPr/>
      <dgm:t>
        <a:bodyPr/>
        <a:lstStyle/>
        <a:p>
          <a:endParaRPr lang="pl-PL"/>
        </a:p>
      </dgm:t>
    </dgm:pt>
    <dgm:pt modelId="{A1FD5811-1875-4CEE-AC9D-EA78E67B1A19}" type="pres">
      <dgm:prSet presAssocID="{5E95EEFD-A697-49AD-B004-906FD11D495F}" presName="linear" presStyleCnt="0">
        <dgm:presLayoutVars>
          <dgm:animLvl val="lvl"/>
          <dgm:resizeHandles val="exact"/>
        </dgm:presLayoutVars>
      </dgm:prSet>
      <dgm:spPr/>
    </dgm:pt>
    <dgm:pt modelId="{E8D8BCFB-F194-4FAD-A77E-A172DAF62171}" type="pres">
      <dgm:prSet presAssocID="{A6DE2C2B-611A-4166-8BD8-588565457644}" presName="parentText" presStyleLbl="node1" presStyleIdx="0" presStyleCnt="1" custScaleY="394907" custLinFactNeighborY="18161">
        <dgm:presLayoutVars>
          <dgm:chMax val="0"/>
          <dgm:bulletEnabled val="1"/>
        </dgm:presLayoutVars>
      </dgm:prSet>
      <dgm:spPr/>
    </dgm:pt>
  </dgm:ptLst>
  <dgm:cxnLst>
    <dgm:cxn modelId="{598B851F-F7CF-4462-9C09-AC7D4C06C099}" srcId="{5E95EEFD-A697-49AD-B004-906FD11D495F}" destId="{A6DE2C2B-611A-4166-8BD8-588565457644}" srcOrd="0" destOrd="0" parTransId="{DB35FA56-8A34-438E-8A26-4A3E53428829}" sibTransId="{7C6B88F4-1659-4402-A134-D111672D9B8B}"/>
    <dgm:cxn modelId="{FB9F0533-41BB-4750-AA0E-4BDE5D48B03B}" type="presOf" srcId="{5E95EEFD-A697-49AD-B004-906FD11D495F}" destId="{A1FD5811-1875-4CEE-AC9D-EA78E67B1A19}" srcOrd="0" destOrd="0" presId="urn:microsoft.com/office/officeart/2005/8/layout/vList2"/>
    <dgm:cxn modelId="{2FC808ED-2460-40A9-BCF6-AF495B96C484}" type="presOf" srcId="{A6DE2C2B-611A-4166-8BD8-588565457644}" destId="{E8D8BCFB-F194-4FAD-A77E-A172DAF62171}" srcOrd="0" destOrd="0" presId="urn:microsoft.com/office/officeart/2005/8/layout/vList2"/>
    <dgm:cxn modelId="{59261511-6670-49F8-88F7-1F76CC32DB4D}" type="presParOf" srcId="{A1FD5811-1875-4CEE-AC9D-EA78E67B1A19}" destId="{E8D8BCFB-F194-4FAD-A77E-A172DAF6217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95EEFD-A697-49AD-B004-906FD11D49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6DE2C2B-611A-4166-8BD8-588565457644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pPr algn="ctr" rtl="0"/>
          <a:r>
            <a:rPr lang="pl-PL" sz="4000" b="1">
              <a:solidFill>
                <a:schemeClr val="bg1"/>
              </a:solidFill>
            </a:rPr>
            <a:t>Każda </a:t>
          </a:r>
          <a:r>
            <a:rPr lang="pl-PL" sz="4000" b="1" dirty="0">
              <a:solidFill>
                <a:schemeClr val="bg1"/>
              </a:solidFill>
            </a:rPr>
            <a:t>droga wyda Ci się słuszna </a:t>
          </a:r>
        </a:p>
      </dgm:t>
    </dgm:pt>
    <dgm:pt modelId="{DB35FA56-8A34-438E-8A26-4A3E53428829}" type="parTrans" cxnId="{598B851F-F7CF-4462-9C09-AC7D4C06C099}">
      <dgm:prSet/>
      <dgm:spPr/>
      <dgm:t>
        <a:bodyPr/>
        <a:lstStyle/>
        <a:p>
          <a:endParaRPr lang="pl-PL"/>
        </a:p>
      </dgm:t>
    </dgm:pt>
    <dgm:pt modelId="{7C6B88F4-1659-4402-A134-D111672D9B8B}" type="sibTrans" cxnId="{598B851F-F7CF-4462-9C09-AC7D4C06C099}">
      <dgm:prSet/>
      <dgm:spPr/>
      <dgm:t>
        <a:bodyPr/>
        <a:lstStyle/>
        <a:p>
          <a:endParaRPr lang="pl-PL"/>
        </a:p>
      </dgm:t>
    </dgm:pt>
    <dgm:pt modelId="{A1FD5811-1875-4CEE-AC9D-EA78E67B1A19}" type="pres">
      <dgm:prSet presAssocID="{5E95EEFD-A697-49AD-B004-906FD11D495F}" presName="linear" presStyleCnt="0">
        <dgm:presLayoutVars>
          <dgm:animLvl val="lvl"/>
          <dgm:resizeHandles val="exact"/>
        </dgm:presLayoutVars>
      </dgm:prSet>
      <dgm:spPr/>
    </dgm:pt>
    <dgm:pt modelId="{E8D8BCFB-F194-4FAD-A77E-A172DAF62171}" type="pres">
      <dgm:prSet presAssocID="{A6DE2C2B-611A-4166-8BD8-588565457644}" presName="parentText" presStyleLbl="node1" presStyleIdx="0" presStyleCnt="1" custScaleY="394907" custLinFactNeighborY="18161">
        <dgm:presLayoutVars>
          <dgm:chMax val="0"/>
          <dgm:bulletEnabled val="1"/>
        </dgm:presLayoutVars>
      </dgm:prSet>
      <dgm:spPr/>
    </dgm:pt>
  </dgm:ptLst>
  <dgm:cxnLst>
    <dgm:cxn modelId="{598B851F-F7CF-4462-9C09-AC7D4C06C099}" srcId="{5E95EEFD-A697-49AD-B004-906FD11D495F}" destId="{A6DE2C2B-611A-4166-8BD8-588565457644}" srcOrd="0" destOrd="0" parTransId="{DB35FA56-8A34-438E-8A26-4A3E53428829}" sibTransId="{7C6B88F4-1659-4402-A134-D111672D9B8B}"/>
    <dgm:cxn modelId="{B511E0C1-DCA7-486B-BCC4-8C1029B58993}" type="presOf" srcId="{5E95EEFD-A697-49AD-B004-906FD11D495F}" destId="{A1FD5811-1875-4CEE-AC9D-EA78E67B1A19}" srcOrd="0" destOrd="0" presId="urn:microsoft.com/office/officeart/2005/8/layout/vList2"/>
    <dgm:cxn modelId="{C75048F5-A3DB-4215-84A5-8E85DD55F0FA}" type="presOf" srcId="{A6DE2C2B-611A-4166-8BD8-588565457644}" destId="{E8D8BCFB-F194-4FAD-A77E-A172DAF62171}" srcOrd="0" destOrd="0" presId="urn:microsoft.com/office/officeart/2005/8/layout/vList2"/>
    <dgm:cxn modelId="{4D148CAC-E008-4A30-BDAC-7ECA21452A20}" type="presParOf" srcId="{A1FD5811-1875-4CEE-AC9D-EA78E67B1A19}" destId="{E8D8BCFB-F194-4FAD-A77E-A172DAF6217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95EEFD-A697-49AD-B004-906FD11D49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6DE2C2B-611A-4166-8BD8-588565457644}">
      <dgm:prSet custT="1"/>
      <dgm:spPr>
        <a:blipFill rotWithShape="0">
          <a:blip xmlns:r="http://schemas.openxmlformats.org/officeDocument/2006/relationships" r:embed="rId1">
            <a:alphaModFix amt="8000"/>
          </a:blip>
          <a:tile tx="0" ty="0" sx="100000" sy="100000" flip="none" algn="tl"/>
        </a:blipFill>
      </dgm:spPr>
      <dgm:t>
        <a:bodyPr/>
        <a:lstStyle/>
        <a:p>
          <a:pPr algn="ctr" rtl="0"/>
          <a:r>
            <a:rPr lang="pl-PL" sz="4400" b="1" dirty="0">
              <a:solidFill>
                <a:schemeClr val="accent2">
                  <a:lumMod val="50000"/>
                </a:schemeClr>
              </a:solidFill>
            </a:rPr>
            <a:t>Do celu może prowadzić wiele dróg  </a:t>
          </a:r>
        </a:p>
      </dgm:t>
    </dgm:pt>
    <dgm:pt modelId="{DB35FA56-8A34-438E-8A26-4A3E53428829}" type="parTrans" cxnId="{598B851F-F7CF-4462-9C09-AC7D4C06C099}">
      <dgm:prSet/>
      <dgm:spPr/>
      <dgm:t>
        <a:bodyPr/>
        <a:lstStyle/>
        <a:p>
          <a:endParaRPr lang="pl-PL"/>
        </a:p>
      </dgm:t>
    </dgm:pt>
    <dgm:pt modelId="{7C6B88F4-1659-4402-A134-D111672D9B8B}" type="sibTrans" cxnId="{598B851F-F7CF-4462-9C09-AC7D4C06C099}">
      <dgm:prSet/>
      <dgm:spPr/>
      <dgm:t>
        <a:bodyPr/>
        <a:lstStyle/>
        <a:p>
          <a:endParaRPr lang="pl-PL"/>
        </a:p>
      </dgm:t>
    </dgm:pt>
    <dgm:pt modelId="{A1FD5811-1875-4CEE-AC9D-EA78E67B1A19}" type="pres">
      <dgm:prSet presAssocID="{5E95EEFD-A697-49AD-B004-906FD11D495F}" presName="linear" presStyleCnt="0">
        <dgm:presLayoutVars>
          <dgm:animLvl val="lvl"/>
          <dgm:resizeHandles val="exact"/>
        </dgm:presLayoutVars>
      </dgm:prSet>
      <dgm:spPr/>
    </dgm:pt>
    <dgm:pt modelId="{E8D8BCFB-F194-4FAD-A77E-A172DAF62171}" type="pres">
      <dgm:prSet presAssocID="{A6DE2C2B-611A-4166-8BD8-58856545764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87C2504-6AA0-4433-BB25-58B5428F4A0B}" type="presOf" srcId="{5E95EEFD-A697-49AD-B004-906FD11D495F}" destId="{A1FD5811-1875-4CEE-AC9D-EA78E67B1A19}" srcOrd="0" destOrd="0" presId="urn:microsoft.com/office/officeart/2005/8/layout/vList2"/>
    <dgm:cxn modelId="{2C4F6D05-F42E-462F-BEEC-0366473CABAB}" type="presOf" srcId="{A6DE2C2B-611A-4166-8BD8-588565457644}" destId="{E8D8BCFB-F194-4FAD-A77E-A172DAF62171}" srcOrd="0" destOrd="0" presId="urn:microsoft.com/office/officeart/2005/8/layout/vList2"/>
    <dgm:cxn modelId="{598B851F-F7CF-4462-9C09-AC7D4C06C099}" srcId="{5E95EEFD-A697-49AD-B004-906FD11D495F}" destId="{A6DE2C2B-611A-4166-8BD8-588565457644}" srcOrd="0" destOrd="0" parTransId="{DB35FA56-8A34-438E-8A26-4A3E53428829}" sibTransId="{7C6B88F4-1659-4402-A134-D111672D9B8B}"/>
    <dgm:cxn modelId="{AFAE5430-E7E2-4014-A7FD-8998F2866585}" type="presParOf" srcId="{A1FD5811-1875-4CEE-AC9D-EA78E67B1A19}" destId="{E8D8BCFB-F194-4FAD-A77E-A172DAF6217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95EEFD-A697-49AD-B004-906FD11D49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6DE2C2B-611A-4166-8BD8-588565457644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pPr algn="ctr" rtl="0"/>
          <a:r>
            <a:rPr lang="pl-PL" sz="4000" b="1" dirty="0">
              <a:solidFill>
                <a:schemeClr val="bg1"/>
              </a:solidFill>
            </a:rPr>
            <a:t>Ale </a:t>
          </a:r>
          <a:r>
            <a:rPr lang="pl-PL" sz="4000" b="1">
              <a:solidFill>
                <a:schemeClr val="bg1"/>
              </a:solidFill>
            </a:rPr>
            <a:t>tylko jedna </a:t>
          </a:r>
          <a:r>
            <a:rPr lang="pl-PL" sz="4000" b="1" dirty="0">
              <a:solidFill>
                <a:schemeClr val="bg1"/>
              </a:solidFill>
            </a:rPr>
            <a:t>jest właściwa  </a:t>
          </a:r>
          <a:endParaRPr lang="pl-PL" sz="4700" b="1" dirty="0">
            <a:solidFill>
              <a:schemeClr val="bg1"/>
            </a:solidFill>
          </a:endParaRPr>
        </a:p>
      </dgm:t>
    </dgm:pt>
    <dgm:pt modelId="{DB35FA56-8A34-438E-8A26-4A3E53428829}" type="parTrans" cxnId="{598B851F-F7CF-4462-9C09-AC7D4C06C099}">
      <dgm:prSet/>
      <dgm:spPr/>
      <dgm:t>
        <a:bodyPr/>
        <a:lstStyle/>
        <a:p>
          <a:endParaRPr lang="pl-PL"/>
        </a:p>
      </dgm:t>
    </dgm:pt>
    <dgm:pt modelId="{7C6B88F4-1659-4402-A134-D111672D9B8B}" type="sibTrans" cxnId="{598B851F-F7CF-4462-9C09-AC7D4C06C099}">
      <dgm:prSet/>
      <dgm:spPr/>
      <dgm:t>
        <a:bodyPr/>
        <a:lstStyle/>
        <a:p>
          <a:endParaRPr lang="pl-PL"/>
        </a:p>
      </dgm:t>
    </dgm:pt>
    <dgm:pt modelId="{A1FD5811-1875-4CEE-AC9D-EA78E67B1A19}" type="pres">
      <dgm:prSet presAssocID="{5E95EEFD-A697-49AD-B004-906FD11D495F}" presName="linear" presStyleCnt="0">
        <dgm:presLayoutVars>
          <dgm:animLvl val="lvl"/>
          <dgm:resizeHandles val="exact"/>
        </dgm:presLayoutVars>
      </dgm:prSet>
      <dgm:spPr/>
    </dgm:pt>
    <dgm:pt modelId="{E8D8BCFB-F194-4FAD-A77E-A172DAF62171}" type="pres">
      <dgm:prSet presAssocID="{A6DE2C2B-611A-4166-8BD8-588565457644}" presName="parentText" presStyleLbl="node1" presStyleIdx="0" presStyleCnt="1" custScaleY="185178" custLinFactNeighborX="2655" custLinFactNeighborY="-11076">
        <dgm:presLayoutVars>
          <dgm:chMax val="0"/>
          <dgm:bulletEnabled val="1"/>
        </dgm:presLayoutVars>
      </dgm:prSet>
      <dgm:spPr/>
    </dgm:pt>
  </dgm:ptLst>
  <dgm:cxnLst>
    <dgm:cxn modelId="{4AF71713-5B53-42CF-833F-7ED91F13906A}" type="presOf" srcId="{A6DE2C2B-611A-4166-8BD8-588565457644}" destId="{E8D8BCFB-F194-4FAD-A77E-A172DAF62171}" srcOrd="0" destOrd="0" presId="urn:microsoft.com/office/officeart/2005/8/layout/vList2"/>
    <dgm:cxn modelId="{598B851F-F7CF-4462-9C09-AC7D4C06C099}" srcId="{5E95EEFD-A697-49AD-B004-906FD11D495F}" destId="{A6DE2C2B-611A-4166-8BD8-588565457644}" srcOrd="0" destOrd="0" parTransId="{DB35FA56-8A34-438E-8A26-4A3E53428829}" sibTransId="{7C6B88F4-1659-4402-A134-D111672D9B8B}"/>
    <dgm:cxn modelId="{56D37B3D-A816-4D41-B3F5-F7527544E171}" type="presOf" srcId="{5E95EEFD-A697-49AD-B004-906FD11D495F}" destId="{A1FD5811-1875-4CEE-AC9D-EA78E67B1A19}" srcOrd="0" destOrd="0" presId="urn:microsoft.com/office/officeart/2005/8/layout/vList2"/>
    <dgm:cxn modelId="{012306AB-6380-4307-8E2E-26E2EEB52E91}" type="presParOf" srcId="{A1FD5811-1875-4CEE-AC9D-EA78E67B1A19}" destId="{E8D8BCFB-F194-4FAD-A77E-A172DAF6217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EBE68E-7DAF-4FA9-9290-49F087A18F2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8D06FCCD-1A67-4657-9559-D0F8CD6A17E6}">
      <dgm:prSet phldrT="[Teks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l-PL" sz="2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Mądrość</a:t>
          </a:r>
        </a:p>
      </dgm:t>
    </dgm:pt>
    <dgm:pt modelId="{68AE8EB3-3A25-4E6A-A2F3-26C0E3DCDA86}" type="parTrans" cxnId="{1D72A618-2C5F-4674-BBDC-90292FD28689}">
      <dgm:prSet/>
      <dgm:spPr/>
      <dgm:t>
        <a:bodyPr/>
        <a:lstStyle/>
        <a:p>
          <a:endParaRPr lang="pl-PL"/>
        </a:p>
      </dgm:t>
    </dgm:pt>
    <dgm:pt modelId="{B51F3062-2136-4010-9797-C232565C00BE}" type="sibTrans" cxnId="{1D72A618-2C5F-4674-BBDC-90292FD28689}">
      <dgm:prSet/>
      <dgm:spPr/>
      <dgm:t>
        <a:bodyPr/>
        <a:lstStyle/>
        <a:p>
          <a:endParaRPr lang="pl-PL"/>
        </a:p>
      </dgm:t>
    </dgm:pt>
    <dgm:pt modelId="{826B6C95-2FB1-45BB-9761-42D6667035DF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2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Wiedza</a:t>
          </a:r>
        </a:p>
      </dgm:t>
    </dgm:pt>
    <dgm:pt modelId="{27226D3A-2CFA-41D6-961C-2D79EE71B2A7}" type="parTrans" cxnId="{518DCD8C-0D98-49B3-83C6-9FCA74853A1C}">
      <dgm:prSet/>
      <dgm:spPr/>
      <dgm:t>
        <a:bodyPr/>
        <a:lstStyle/>
        <a:p>
          <a:endParaRPr lang="pl-PL"/>
        </a:p>
      </dgm:t>
    </dgm:pt>
    <dgm:pt modelId="{135CBD38-F6FB-4F23-BA3C-9239EF61C78B}" type="sibTrans" cxnId="{518DCD8C-0D98-49B3-83C6-9FCA74853A1C}">
      <dgm:prSet/>
      <dgm:spPr/>
      <dgm:t>
        <a:bodyPr/>
        <a:lstStyle/>
        <a:p>
          <a:endParaRPr lang="pl-PL"/>
        </a:p>
      </dgm:t>
    </dgm:pt>
    <dgm:pt modelId="{18BDF220-90EE-4D6F-ACDB-0B8C190C24B6}">
      <dgm:prSet phldrT="[Teks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2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Informacje</a:t>
          </a:r>
        </a:p>
      </dgm:t>
    </dgm:pt>
    <dgm:pt modelId="{70C037D5-6DB9-4E36-9A5E-DB1EC5E3B09E}" type="parTrans" cxnId="{71D9917B-CA9D-44AB-876B-B635E18B6939}">
      <dgm:prSet/>
      <dgm:spPr/>
      <dgm:t>
        <a:bodyPr/>
        <a:lstStyle/>
        <a:p>
          <a:endParaRPr lang="pl-PL"/>
        </a:p>
      </dgm:t>
    </dgm:pt>
    <dgm:pt modelId="{4752A4B2-6543-4115-A9AF-829E06378A01}" type="sibTrans" cxnId="{71D9917B-CA9D-44AB-876B-B635E18B6939}">
      <dgm:prSet/>
      <dgm:spPr/>
      <dgm:t>
        <a:bodyPr/>
        <a:lstStyle/>
        <a:p>
          <a:endParaRPr lang="pl-PL"/>
        </a:p>
      </dgm:t>
    </dgm:pt>
    <dgm:pt modelId="{85F9EFC0-2B73-494B-AEF5-4360E7C51B6C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pl-PL" sz="2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Dane</a:t>
          </a:r>
        </a:p>
      </dgm:t>
    </dgm:pt>
    <dgm:pt modelId="{D304CE21-6A72-42A8-B12C-754AC564D074}" type="parTrans" cxnId="{1CB1C078-1FF3-4BE9-B253-0C3DD76FFA65}">
      <dgm:prSet/>
      <dgm:spPr/>
      <dgm:t>
        <a:bodyPr/>
        <a:lstStyle/>
        <a:p>
          <a:endParaRPr lang="pl-PL"/>
        </a:p>
      </dgm:t>
    </dgm:pt>
    <dgm:pt modelId="{5635748D-CEDE-4206-B3AA-16B682D77C20}" type="sibTrans" cxnId="{1CB1C078-1FF3-4BE9-B253-0C3DD76FFA65}">
      <dgm:prSet/>
      <dgm:spPr/>
      <dgm:t>
        <a:bodyPr/>
        <a:lstStyle/>
        <a:p>
          <a:endParaRPr lang="pl-PL"/>
        </a:p>
      </dgm:t>
    </dgm:pt>
    <dgm:pt modelId="{998DED67-AE1F-468F-848B-BE570BDB3B0A}" type="pres">
      <dgm:prSet presAssocID="{95EBE68E-7DAF-4FA9-9290-49F087A18F2D}" presName="Name0" presStyleCnt="0">
        <dgm:presLayoutVars>
          <dgm:dir/>
          <dgm:animLvl val="lvl"/>
          <dgm:resizeHandles val="exact"/>
        </dgm:presLayoutVars>
      </dgm:prSet>
      <dgm:spPr/>
    </dgm:pt>
    <dgm:pt modelId="{5631D833-3E3E-4B78-BDBD-089B96D9053B}" type="pres">
      <dgm:prSet presAssocID="{8D06FCCD-1A67-4657-9559-D0F8CD6A17E6}" presName="Name8" presStyleCnt="0"/>
      <dgm:spPr/>
    </dgm:pt>
    <dgm:pt modelId="{53822047-E7BD-496A-A961-1BE84FC9347C}" type="pres">
      <dgm:prSet presAssocID="{8D06FCCD-1A67-4657-9559-D0F8CD6A17E6}" presName="level" presStyleLbl="node1" presStyleIdx="0" presStyleCnt="4" custScaleY="175472" custLinFactNeighborX="-1243" custLinFactNeighborY="1670">
        <dgm:presLayoutVars>
          <dgm:chMax val="1"/>
          <dgm:bulletEnabled val="1"/>
        </dgm:presLayoutVars>
      </dgm:prSet>
      <dgm:spPr/>
    </dgm:pt>
    <dgm:pt modelId="{62315C77-3448-411F-AAFA-8AAF53289427}" type="pres">
      <dgm:prSet presAssocID="{8D06FCCD-1A67-4657-9559-D0F8CD6A17E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25A9097-46F0-413A-8F86-721ADBDCBD5B}" type="pres">
      <dgm:prSet presAssocID="{826B6C95-2FB1-45BB-9761-42D6667035DF}" presName="Name8" presStyleCnt="0"/>
      <dgm:spPr/>
    </dgm:pt>
    <dgm:pt modelId="{27B8D37C-DF5B-4110-98DA-90CEF5E9AA82}" type="pres">
      <dgm:prSet presAssocID="{826B6C95-2FB1-45BB-9761-42D6667035DF}" presName="level" presStyleLbl="node1" presStyleIdx="1" presStyleCnt="4">
        <dgm:presLayoutVars>
          <dgm:chMax val="1"/>
          <dgm:bulletEnabled val="1"/>
        </dgm:presLayoutVars>
      </dgm:prSet>
      <dgm:spPr/>
    </dgm:pt>
    <dgm:pt modelId="{04F17EA4-8DFD-4C7A-87CA-CE9BED3F4A0D}" type="pres">
      <dgm:prSet presAssocID="{826B6C95-2FB1-45BB-9761-42D6667035D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42FA84C-5125-40A6-9AEF-FC3838BAE427}" type="pres">
      <dgm:prSet presAssocID="{18BDF220-90EE-4D6F-ACDB-0B8C190C24B6}" presName="Name8" presStyleCnt="0"/>
      <dgm:spPr/>
    </dgm:pt>
    <dgm:pt modelId="{8F849F38-C1B0-409A-BD4A-41624710021C}" type="pres">
      <dgm:prSet presAssocID="{18BDF220-90EE-4D6F-ACDB-0B8C190C24B6}" presName="level" presStyleLbl="node1" presStyleIdx="2" presStyleCnt="4">
        <dgm:presLayoutVars>
          <dgm:chMax val="1"/>
          <dgm:bulletEnabled val="1"/>
        </dgm:presLayoutVars>
      </dgm:prSet>
      <dgm:spPr/>
    </dgm:pt>
    <dgm:pt modelId="{988790BC-C2A8-4C7E-8273-07BAE45F4DE9}" type="pres">
      <dgm:prSet presAssocID="{18BDF220-90EE-4D6F-ACDB-0B8C190C24B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CF6A38B-C97B-4E83-99BC-73AF4DEC99D9}" type="pres">
      <dgm:prSet presAssocID="{85F9EFC0-2B73-494B-AEF5-4360E7C51B6C}" presName="Name8" presStyleCnt="0"/>
      <dgm:spPr/>
    </dgm:pt>
    <dgm:pt modelId="{6A96BDF4-14AA-48F2-8446-AE38330283D8}" type="pres">
      <dgm:prSet presAssocID="{85F9EFC0-2B73-494B-AEF5-4360E7C51B6C}" presName="level" presStyleLbl="node1" presStyleIdx="3" presStyleCnt="4" custLinFactNeighborX="1835" custLinFactNeighborY="-16442">
        <dgm:presLayoutVars>
          <dgm:chMax val="1"/>
          <dgm:bulletEnabled val="1"/>
        </dgm:presLayoutVars>
      </dgm:prSet>
      <dgm:spPr/>
    </dgm:pt>
    <dgm:pt modelId="{0A8BDB22-AFB6-44AD-AC0C-30CC8B1016A2}" type="pres">
      <dgm:prSet presAssocID="{85F9EFC0-2B73-494B-AEF5-4360E7C51B6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D72A618-2C5F-4674-BBDC-90292FD28689}" srcId="{95EBE68E-7DAF-4FA9-9290-49F087A18F2D}" destId="{8D06FCCD-1A67-4657-9559-D0F8CD6A17E6}" srcOrd="0" destOrd="0" parTransId="{68AE8EB3-3A25-4E6A-A2F3-26C0E3DCDA86}" sibTransId="{B51F3062-2136-4010-9797-C232565C00BE}"/>
    <dgm:cxn modelId="{BDE1684E-0F34-46B9-B64C-4533020970B2}" type="presOf" srcId="{85F9EFC0-2B73-494B-AEF5-4360E7C51B6C}" destId="{6A96BDF4-14AA-48F2-8446-AE38330283D8}" srcOrd="0" destOrd="0" presId="urn:microsoft.com/office/officeart/2005/8/layout/pyramid1"/>
    <dgm:cxn modelId="{9FE0D151-A5B6-4793-A729-D5F1B6531FBD}" type="presOf" srcId="{95EBE68E-7DAF-4FA9-9290-49F087A18F2D}" destId="{998DED67-AE1F-468F-848B-BE570BDB3B0A}" srcOrd="0" destOrd="0" presId="urn:microsoft.com/office/officeart/2005/8/layout/pyramid1"/>
    <dgm:cxn modelId="{1CB1C078-1FF3-4BE9-B253-0C3DD76FFA65}" srcId="{95EBE68E-7DAF-4FA9-9290-49F087A18F2D}" destId="{85F9EFC0-2B73-494B-AEF5-4360E7C51B6C}" srcOrd="3" destOrd="0" parTransId="{D304CE21-6A72-42A8-B12C-754AC564D074}" sibTransId="{5635748D-CEDE-4206-B3AA-16B682D77C20}"/>
    <dgm:cxn modelId="{71D9917B-CA9D-44AB-876B-B635E18B6939}" srcId="{95EBE68E-7DAF-4FA9-9290-49F087A18F2D}" destId="{18BDF220-90EE-4D6F-ACDB-0B8C190C24B6}" srcOrd="2" destOrd="0" parTransId="{70C037D5-6DB9-4E36-9A5E-DB1EC5E3B09E}" sibTransId="{4752A4B2-6543-4115-A9AF-829E06378A01}"/>
    <dgm:cxn modelId="{D449187D-1569-444B-B890-C07ABC8922D8}" type="presOf" srcId="{18BDF220-90EE-4D6F-ACDB-0B8C190C24B6}" destId="{8F849F38-C1B0-409A-BD4A-41624710021C}" srcOrd="0" destOrd="0" presId="urn:microsoft.com/office/officeart/2005/8/layout/pyramid1"/>
    <dgm:cxn modelId="{A8BE4683-8C32-4C08-A179-207B1D7E653E}" type="presOf" srcId="{826B6C95-2FB1-45BB-9761-42D6667035DF}" destId="{04F17EA4-8DFD-4C7A-87CA-CE9BED3F4A0D}" srcOrd="1" destOrd="0" presId="urn:microsoft.com/office/officeart/2005/8/layout/pyramid1"/>
    <dgm:cxn modelId="{A1E5E287-7648-43FC-A7A8-6BD5D2631FD4}" type="presOf" srcId="{8D06FCCD-1A67-4657-9559-D0F8CD6A17E6}" destId="{62315C77-3448-411F-AAFA-8AAF53289427}" srcOrd="1" destOrd="0" presId="urn:microsoft.com/office/officeart/2005/8/layout/pyramid1"/>
    <dgm:cxn modelId="{518DCD8C-0D98-49B3-83C6-9FCA74853A1C}" srcId="{95EBE68E-7DAF-4FA9-9290-49F087A18F2D}" destId="{826B6C95-2FB1-45BB-9761-42D6667035DF}" srcOrd="1" destOrd="0" parTransId="{27226D3A-2CFA-41D6-961C-2D79EE71B2A7}" sibTransId="{135CBD38-F6FB-4F23-BA3C-9239EF61C78B}"/>
    <dgm:cxn modelId="{E7AC0AC0-BCCC-4641-93FB-DC553D8C0C78}" type="presOf" srcId="{826B6C95-2FB1-45BB-9761-42D6667035DF}" destId="{27B8D37C-DF5B-4110-98DA-90CEF5E9AA82}" srcOrd="0" destOrd="0" presId="urn:microsoft.com/office/officeart/2005/8/layout/pyramid1"/>
    <dgm:cxn modelId="{BF3F5EC2-32E7-411C-B008-CAE29A94DAC3}" type="presOf" srcId="{18BDF220-90EE-4D6F-ACDB-0B8C190C24B6}" destId="{988790BC-C2A8-4C7E-8273-07BAE45F4DE9}" srcOrd="1" destOrd="0" presId="urn:microsoft.com/office/officeart/2005/8/layout/pyramid1"/>
    <dgm:cxn modelId="{DD2C09D6-3F84-4B6F-9CBC-63E6B998F987}" type="presOf" srcId="{8D06FCCD-1A67-4657-9559-D0F8CD6A17E6}" destId="{53822047-E7BD-496A-A961-1BE84FC9347C}" srcOrd="0" destOrd="0" presId="urn:microsoft.com/office/officeart/2005/8/layout/pyramid1"/>
    <dgm:cxn modelId="{D8695EF0-6467-4532-BAA7-6C679BD39A03}" type="presOf" srcId="{85F9EFC0-2B73-494B-AEF5-4360E7C51B6C}" destId="{0A8BDB22-AFB6-44AD-AC0C-30CC8B1016A2}" srcOrd="1" destOrd="0" presId="urn:microsoft.com/office/officeart/2005/8/layout/pyramid1"/>
    <dgm:cxn modelId="{88BB3CAA-FFF4-4873-86A0-4224C11DE874}" type="presParOf" srcId="{998DED67-AE1F-468F-848B-BE570BDB3B0A}" destId="{5631D833-3E3E-4B78-BDBD-089B96D9053B}" srcOrd="0" destOrd="0" presId="urn:microsoft.com/office/officeart/2005/8/layout/pyramid1"/>
    <dgm:cxn modelId="{EB6D5D39-AF15-4399-9F02-1606ABFDA75E}" type="presParOf" srcId="{5631D833-3E3E-4B78-BDBD-089B96D9053B}" destId="{53822047-E7BD-496A-A961-1BE84FC9347C}" srcOrd="0" destOrd="0" presId="urn:microsoft.com/office/officeart/2005/8/layout/pyramid1"/>
    <dgm:cxn modelId="{5D6FAD09-C844-4B30-8482-ED2A0A1005DE}" type="presParOf" srcId="{5631D833-3E3E-4B78-BDBD-089B96D9053B}" destId="{62315C77-3448-411F-AAFA-8AAF53289427}" srcOrd="1" destOrd="0" presId="urn:microsoft.com/office/officeart/2005/8/layout/pyramid1"/>
    <dgm:cxn modelId="{8D85FEE5-C824-4712-8178-0855477AB626}" type="presParOf" srcId="{998DED67-AE1F-468F-848B-BE570BDB3B0A}" destId="{D25A9097-46F0-413A-8F86-721ADBDCBD5B}" srcOrd="1" destOrd="0" presId="urn:microsoft.com/office/officeart/2005/8/layout/pyramid1"/>
    <dgm:cxn modelId="{A4CBF1FF-48C9-40AB-AD7D-8ABF2E09F22D}" type="presParOf" srcId="{D25A9097-46F0-413A-8F86-721ADBDCBD5B}" destId="{27B8D37C-DF5B-4110-98DA-90CEF5E9AA82}" srcOrd="0" destOrd="0" presId="urn:microsoft.com/office/officeart/2005/8/layout/pyramid1"/>
    <dgm:cxn modelId="{84ABB1E8-5642-46FC-BDEC-BEB91118F8D1}" type="presParOf" srcId="{D25A9097-46F0-413A-8F86-721ADBDCBD5B}" destId="{04F17EA4-8DFD-4C7A-87CA-CE9BED3F4A0D}" srcOrd="1" destOrd="0" presId="urn:microsoft.com/office/officeart/2005/8/layout/pyramid1"/>
    <dgm:cxn modelId="{87BFC2BE-5D9C-40D0-8EAC-6D834642E011}" type="presParOf" srcId="{998DED67-AE1F-468F-848B-BE570BDB3B0A}" destId="{542FA84C-5125-40A6-9AEF-FC3838BAE427}" srcOrd="2" destOrd="0" presId="urn:microsoft.com/office/officeart/2005/8/layout/pyramid1"/>
    <dgm:cxn modelId="{705DE8B9-CC29-4AD7-9AFB-48DAB5F6E6F4}" type="presParOf" srcId="{542FA84C-5125-40A6-9AEF-FC3838BAE427}" destId="{8F849F38-C1B0-409A-BD4A-41624710021C}" srcOrd="0" destOrd="0" presId="urn:microsoft.com/office/officeart/2005/8/layout/pyramid1"/>
    <dgm:cxn modelId="{6DBD43D6-4898-4895-82CD-C8A9CF04217F}" type="presParOf" srcId="{542FA84C-5125-40A6-9AEF-FC3838BAE427}" destId="{988790BC-C2A8-4C7E-8273-07BAE45F4DE9}" srcOrd="1" destOrd="0" presId="urn:microsoft.com/office/officeart/2005/8/layout/pyramid1"/>
    <dgm:cxn modelId="{80EB9ADD-2258-4410-8200-16F85600BF4B}" type="presParOf" srcId="{998DED67-AE1F-468F-848B-BE570BDB3B0A}" destId="{4CF6A38B-C97B-4E83-99BC-73AF4DEC99D9}" srcOrd="3" destOrd="0" presId="urn:microsoft.com/office/officeart/2005/8/layout/pyramid1"/>
    <dgm:cxn modelId="{4F6CC770-113C-4759-AB04-99A8AAD6C537}" type="presParOf" srcId="{4CF6A38B-C97B-4E83-99BC-73AF4DEC99D9}" destId="{6A96BDF4-14AA-48F2-8446-AE38330283D8}" srcOrd="0" destOrd="0" presId="urn:microsoft.com/office/officeart/2005/8/layout/pyramid1"/>
    <dgm:cxn modelId="{EE59B779-78DA-4BF1-B5BD-FC80E5DF4E3B}" type="presParOf" srcId="{4CF6A38B-C97B-4E83-99BC-73AF4DEC99D9}" destId="{0A8BDB22-AFB6-44AD-AC0C-30CC8B1016A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E688C9-46D1-4FBC-8544-142A215BF447}" type="doc">
      <dgm:prSet loTypeId="urn:microsoft.com/office/officeart/2005/8/layout/vProcess5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0190AC9A-F466-44B2-A1E5-6C81759AB52E}">
      <dgm:prSet phldrT="[Tekst]"/>
      <dgm:spPr/>
      <dgm:t>
        <a:bodyPr/>
        <a:lstStyle/>
        <a:p>
          <a:r>
            <a:rPr lang="pl-PL" dirty="0"/>
            <a:t>Stworzenie koncepcji, wizji i misji</a:t>
          </a:r>
        </a:p>
      </dgm:t>
    </dgm:pt>
    <dgm:pt modelId="{F9D87ADC-E8E8-4999-8E08-9D409F1DE1F7}" type="parTrans" cxnId="{68A2E245-9984-400A-B3EA-DD7A08D2BDBA}">
      <dgm:prSet/>
      <dgm:spPr/>
      <dgm:t>
        <a:bodyPr/>
        <a:lstStyle/>
        <a:p>
          <a:endParaRPr lang="pl-PL"/>
        </a:p>
      </dgm:t>
    </dgm:pt>
    <dgm:pt modelId="{C420BD2E-3FC6-490E-BEC2-452CF0974181}" type="sibTrans" cxnId="{68A2E245-9984-400A-B3EA-DD7A08D2BDBA}">
      <dgm:prSet/>
      <dgm:spPr/>
      <dgm:t>
        <a:bodyPr/>
        <a:lstStyle/>
        <a:p>
          <a:endParaRPr lang="pl-PL"/>
        </a:p>
      </dgm:t>
    </dgm:pt>
    <dgm:pt modelId="{00B007F5-8D9B-4CD2-B3C1-4793842D2BF9}">
      <dgm:prSet phldrT="[Tekst]"/>
      <dgm:spPr/>
      <dgm:t>
        <a:bodyPr/>
        <a:lstStyle/>
        <a:p>
          <a:r>
            <a:rPr lang="pl-PL" dirty="0"/>
            <a:t>Określenie celów i priorytetów </a:t>
          </a:r>
        </a:p>
      </dgm:t>
    </dgm:pt>
    <dgm:pt modelId="{DB709CF0-1A43-4D0F-9E8F-01E8D949FFDC}" type="parTrans" cxnId="{36876C9D-02A7-4770-A54F-B01CE331E314}">
      <dgm:prSet/>
      <dgm:spPr/>
      <dgm:t>
        <a:bodyPr/>
        <a:lstStyle/>
        <a:p>
          <a:endParaRPr lang="pl-PL"/>
        </a:p>
      </dgm:t>
    </dgm:pt>
    <dgm:pt modelId="{AC4B4440-F0BE-41A1-989C-DB85F37291A0}" type="sibTrans" cxnId="{36876C9D-02A7-4770-A54F-B01CE331E314}">
      <dgm:prSet/>
      <dgm:spPr/>
      <dgm:t>
        <a:bodyPr/>
        <a:lstStyle/>
        <a:p>
          <a:endParaRPr lang="pl-PL"/>
        </a:p>
      </dgm:t>
    </dgm:pt>
    <dgm:pt modelId="{78AB3CB4-5927-4596-88B2-12926C9D33A8}">
      <dgm:prSet phldrT="[Tekst]"/>
      <dgm:spPr/>
      <dgm:t>
        <a:bodyPr/>
        <a:lstStyle/>
        <a:p>
          <a:r>
            <a:rPr lang="pl-PL" dirty="0"/>
            <a:t>Zaprojektowanie strategii</a:t>
          </a:r>
        </a:p>
      </dgm:t>
    </dgm:pt>
    <dgm:pt modelId="{D7DD18DF-1A00-467C-91FD-E1AF259600BB}" type="parTrans" cxnId="{A48FDD5A-A909-40ED-938F-595F470EC064}">
      <dgm:prSet/>
      <dgm:spPr/>
      <dgm:t>
        <a:bodyPr/>
        <a:lstStyle/>
        <a:p>
          <a:endParaRPr lang="pl-PL"/>
        </a:p>
      </dgm:t>
    </dgm:pt>
    <dgm:pt modelId="{EBDF8F95-2333-412E-AA6B-D54354BCBB0D}" type="sibTrans" cxnId="{A48FDD5A-A909-40ED-938F-595F470EC064}">
      <dgm:prSet/>
      <dgm:spPr/>
      <dgm:t>
        <a:bodyPr/>
        <a:lstStyle/>
        <a:p>
          <a:endParaRPr lang="pl-PL"/>
        </a:p>
      </dgm:t>
    </dgm:pt>
    <dgm:pt modelId="{741B7C2D-4726-413B-9A3D-8C5FEBA8850C}">
      <dgm:prSet phldrT="[Tekst]"/>
      <dgm:spPr/>
      <dgm:t>
        <a:bodyPr/>
        <a:lstStyle/>
        <a:p>
          <a:r>
            <a:rPr lang="pl-PL" dirty="0"/>
            <a:t>Wdrożenie strategii</a:t>
          </a:r>
        </a:p>
      </dgm:t>
    </dgm:pt>
    <dgm:pt modelId="{5A2111CA-3693-42FE-BE16-99CCD8A1C2C6}" type="parTrans" cxnId="{517F605C-1BA3-48D4-B755-F2F1E31D41E8}">
      <dgm:prSet/>
      <dgm:spPr/>
      <dgm:t>
        <a:bodyPr/>
        <a:lstStyle/>
        <a:p>
          <a:endParaRPr lang="pl-PL"/>
        </a:p>
      </dgm:t>
    </dgm:pt>
    <dgm:pt modelId="{1B49B85E-F93C-4077-AC62-809B26C2E847}" type="sibTrans" cxnId="{517F605C-1BA3-48D4-B755-F2F1E31D41E8}">
      <dgm:prSet/>
      <dgm:spPr/>
      <dgm:t>
        <a:bodyPr/>
        <a:lstStyle/>
        <a:p>
          <a:endParaRPr lang="pl-PL"/>
        </a:p>
      </dgm:t>
    </dgm:pt>
    <dgm:pt modelId="{D30F03F7-C7DD-43BC-8B14-D876ADD86C72}">
      <dgm:prSet phldrT="[Tekst]"/>
      <dgm:spPr/>
      <dgm:t>
        <a:bodyPr/>
        <a:lstStyle/>
        <a:p>
          <a:r>
            <a:rPr lang="pl-PL" dirty="0"/>
            <a:t>Ocena i korekta strategii</a:t>
          </a:r>
        </a:p>
      </dgm:t>
    </dgm:pt>
    <dgm:pt modelId="{879C3D4A-C0A8-459C-A866-B03BE2D7288D}" type="parTrans" cxnId="{72C82BAD-65F8-4E80-BDDB-A39E3E4EC765}">
      <dgm:prSet/>
      <dgm:spPr/>
      <dgm:t>
        <a:bodyPr/>
        <a:lstStyle/>
        <a:p>
          <a:endParaRPr lang="pl-PL"/>
        </a:p>
      </dgm:t>
    </dgm:pt>
    <dgm:pt modelId="{74DC409F-3076-40C1-8D6C-AD837E50C02D}" type="sibTrans" cxnId="{72C82BAD-65F8-4E80-BDDB-A39E3E4EC765}">
      <dgm:prSet/>
      <dgm:spPr/>
      <dgm:t>
        <a:bodyPr/>
        <a:lstStyle/>
        <a:p>
          <a:endParaRPr lang="pl-PL"/>
        </a:p>
      </dgm:t>
    </dgm:pt>
    <dgm:pt modelId="{512A4512-16F6-4876-9070-297930D9BA9C}" type="pres">
      <dgm:prSet presAssocID="{92E688C9-46D1-4FBC-8544-142A215BF447}" presName="outerComposite" presStyleCnt="0">
        <dgm:presLayoutVars>
          <dgm:chMax val="5"/>
          <dgm:dir/>
          <dgm:resizeHandles val="exact"/>
        </dgm:presLayoutVars>
      </dgm:prSet>
      <dgm:spPr/>
    </dgm:pt>
    <dgm:pt modelId="{566F62AC-D6F0-43BD-BD32-F6AEC1816FB7}" type="pres">
      <dgm:prSet presAssocID="{92E688C9-46D1-4FBC-8544-142A215BF447}" presName="dummyMaxCanvas" presStyleCnt="0">
        <dgm:presLayoutVars/>
      </dgm:prSet>
      <dgm:spPr/>
    </dgm:pt>
    <dgm:pt modelId="{88E0E64A-E47F-413D-8C7B-17E980D68E44}" type="pres">
      <dgm:prSet presAssocID="{92E688C9-46D1-4FBC-8544-142A215BF447}" presName="FiveNodes_1" presStyleLbl="node1" presStyleIdx="0" presStyleCnt="5">
        <dgm:presLayoutVars>
          <dgm:bulletEnabled val="1"/>
        </dgm:presLayoutVars>
      </dgm:prSet>
      <dgm:spPr/>
    </dgm:pt>
    <dgm:pt modelId="{204BB5E8-214F-409C-A8EB-4A1348B08348}" type="pres">
      <dgm:prSet presAssocID="{92E688C9-46D1-4FBC-8544-142A215BF447}" presName="FiveNodes_2" presStyleLbl="node1" presStyleIdx="1" presStyleCnt="5">
        <dgm:presLayoutVars>
          <dgm:bulletEnabled val="1"/>
        </dgm:presLayoutVars>
      </dgm:prSet>
      <dgm:spPr/>
    </dgm:pt>
    <dgm:pt modelId="{BB17301C-C603-40BB-93EF-DAF39E3E4119}" type="pres">
      <dgm:prSet presAssocID="{92E688C9-46D1-4FBC-8544-142A215BF447}" presName="FiveNodes_3" presStyleLbl="node1" presStyleIdx="2" presStyleCnt="5">
        <dgm:presLayoutVars>
          <dgm:bulletEnabled val="1"/>
        </dgm:presLayoutVars>
      </dgm:prSet>
      <dgm:spPr/>
    </dgm:pt>
    <dgm:pt modelId="{E40558DA-63EB-4071-BE8C-CB52005767AD}" type="pres">
      <dgm:prSet presAssocID="{92E688C9-46D1-4FBC-8544-142A215BF447}" presName="FiveNodes_4" presStyleLbl="node1" presStyleIdx="3" presStyleCnt="5">
        <dgm:presLayoutVars>
          <dgm:bulletEnabled val="1"/>
        </dgm:presLayoutVars>
      </dgm:prSet>
      <dgm:spPr/>
    </dgm:pt>
    <dgm:pt modelId="{B7BF1C3B-5613-4859-B89F-4C5F3F7DDDE8}" type="pres">
      <dgm:prSet presAssocID="{92E688C9-46D1-4FBC-8544-142A215BF447}" presName="FiveNodes_5" presStyleLbl="node1" presStyleIdx="4" presStyleCnt="5">
        <dgm:presLayoutVars>
          <dgm:bulletEnabled val="1"/>
        </dgm:presLayoutVars>
      </dgm:prSet>
      <dgm:spPr/>
    </dgm:pt>
    <dgm:pt modelId="{0926520B-93E4-4B47-B871-34CCD2A7B5D5}" type="pres">
      <dgm:prSet presAssocID="{92E688C9-46D1-4FBC-8544-142A215BF447}" presName="FiveConn_1-2" presStyleLbl="fgAccFollowNode1" presStyleIdx="0" presStyleCnt="4">
        <dgm:presLayoutVars>
          <dgm:bulletEnabled val="1"/>
        </dgm:presLayoutVars>
      </dgm:prSet>
      <dgm:spPr/>
    </dgm:pt>
    <dgm:pt modelId="{D53CEC73-F519-4696-AD72-D4CD1FA176E8}" type="pres">
      <dgm:prSet presAssocID="{92E688C9-46D1-4FBC-8544-142A215BF447}" presName="FiveConn_2-3" presStyleLbl="fgAccFollowNode1" presStyleIdx="1" presStyleCnt="4">
        <dgm:presLayoutVars>
          <dgm:bulletEnabled val="1"/>
        </dgm:presLayoutVars>
      </dgm:prSet>
      <dgm:spPr/>
    </dgm:pt>
    <dgm:pt modelId="{F8F9E657-AA6F-4687-A5E2-995369DD899B}" type="pres">
      <dgm:prSet presAssocID="{92E688C9-46D1-4FBC-8544-142A215BF447}" presName="FiveConn_3-4" presStyleLbl="fgAccFollowNode1" presStyleIdx="2" presStyleCnt="4">
        <dgm:presLayoutVars>
          <dgm:bulletEnabled val="1"/>
        </dgm:presLayoutVars>
      </dgm:prSet>
      <dgm:spPr/>
    </dgm:pt>
    <dgm:pt modelId="{FC424A06-A81D-4E0F-8336-B30BC9D8B069}" type="pres">
      <dgm:prSet presAssocID="{92E688C9-46D1-4FBC-8544-142A215BF447}" presName="FiveConn_4-5" presStyleLbl="fgAccFollowNode1" presStyleIdx="3" presStyleCnt="4">
        <dgm:presLayoutVars>
          <dgm:bulletEnabled val="1"/>
        </dgm:presLayoutVars>
      </dgm:prSet>
      <dgm:spPr/>
    </dgm:pt>
    <dgm:pt modelId="{73E94172-15E6-4CAD-8AE0-630C90499CA3}" type="pres">
      <dgm:prSet presAssocID="{92E688C9-46D1-4FBC-8544-142A215BF447}" presName="FiveNodes_1_text" presStyleLbl="node1" presStyleIdx="4" presStyleCnt="5">
        <dgm:presLayoutVars>
          <dgm:bulletEnabled val="1"/>
        </dgm:presLayoutVars>
      </dgm:prSet>
      <dgm:spPr/>
    </dgm:pt>
    <dgm:pt modelId="{12A6B834-A026-4934-A8B5-F29E8CAFA4E0}" type="pres">
      <dgm:prSet presAssocID="{92E688C9-46D1-4FBC-8544-142A215BF447}" presName="FiveNodes_2_text" presStyleLbl="node1" presStyleIdx="4" presStyleCnt="5">
        <dgm:presLayoutVars>
          <dgm:bulletEnabled val="1"/>
        </dgm:presLayoutVars>
      </dgm:prSet>
      <dgm:spPr/>
    </dgm:pt>
    <dgm:pt modelId="{863DEADB-3049-421E-86DE-640D12910111}" type="pres">
      <dgm:prSet presAssocID="{92E688C9-46D1-4FBC-8544-142A215BF447}" presName="FiveNodes_3_text" presStyleLbl="node1" presStyleIdx="4" presStyleCnt="5">
        <dgm:presLayoutVars>
          <dgm:bulletEnabled val="1"/>
        </dgm:presLayoutVars>
      </dgm:prSet>
      <dgm:spPr/>
    </dgm:pt>
    <dgm:pt modelId="{92052AC3-832D-419C-99F4-952B98A5FCEC}" type="pres">
      <dgm:prSet presAssocID="{92E688C9-46D1-4FBC-8544-142A215BF447}" presName="FiveNodes_4_text" presStyleLbl="node1" presStyleIdx="4" presStyleCnt="5">
        <dgm:presLayoutVars>
          <dgm:bulletEnabled val="1"/>
        </dgm:presLayoutVars>
      </dgm:prSet>
      <dgm:spPr/>
    </dgm:pt>
    <dgm:pt modelId="{94EFCD00-2855-4582-ADFF-D0F60A345AF8}" type="pres">
      <dgm:prSet presAssocID="{92E688C9-46D1-4FBC-8544-142A215BF447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B2B84707-DD3A-408A-B98F-F4BD8CC57C44}" type="presOf" srcId="{AC4B4440-F0BE-41A1-989C-DB85F37291A0}" destId="{D53CEC73-F519-4696-AD72-D4CD1FA176E8}" srcOrd="0" destOrd="0" presId="urn:microsoft.com/office/officeart/2005/8/layout/vProcess5"/>
    <dgm:cxn modelId="{1D238720-0E6D-4F07-AE6F-1A10B68C4A28}" type="presOf" srcId="{78AB3CB4-5927-4596-88B2-12926C9D33A8}" destId="{863DEADB-3049-421E-86DE-640D12910111}" srcOrd="1" destOrd="0" presId="urn:microsoft.com/office/officeart/2005/8/layout/vProcess5"/>
    <dgm:cxn modelId="{09BF552C-F1E2-4C2F-911D-431606F0C09C}" type="presOf" srcId="{EBDF8F95-2333-412E-AA6B-D54354BCBB0D}" destId="{F8F9E657-AA6F-4687-A5E2-995369DD899B}" srcOrd="0" destOrd="0" presId="urn:microsoft.com/office/officeart/2005/8/layout/vProcess5"/>
    <dgm:cxn modelId="{5C1E5A5B-0017-461E-B5EE-DD45F92B3FBF}" type="presOf" srcId="{92E688C9-46D1-4FBC-8544-142A215BF447}" destId="{512A4512-16F6-4876-9070-297930D9BA9C}" srcOrd="0" destOrd="0" presId="urn:microsoft.com/office/officeart/2005/8/layout/vProcess5"/>
    <dgm:cxn modelId="{517F605C-1BA3-48D4-B755-F2F1E31D41E8}" srcId="{92E688C9-46D1-4FBC-8544-142A215BF447}" destId="{741B7C2D-4726-413B-9A3D-8C5FEBA8850C}" srcOrd="3" destOrd="0" parTransId="{5A2111CA-3693-42FE-BE16-99CCD8A1C2C6}" sibTransId="{1B49B85E-F93C-4077-AC62-809B26C2E847}"/>
    <dgm:cxn modelId="{DD70C663-5F1D-4B7F-B577-532B760ADB83}" type="presOf" srcId="{D30F03F7-C7DD-43BC-8B14-D876ADD86C72}" destId="{B7BF1C3B-5613-4859-B89F-4C5F3F7DDDE8}" srcOrd="0" destOrd="0" presId="urn:microsoft.com/office/officeart/2005/8/layout/vProcess5"/>
    <dgm:cxn modelId="{68A2E245-9984-400A-B3EA-DD7A08D2BDBA}" srcId="{92E688C9-46D1-4FBC-8544-142A215BF447}" destId="{0190AC9A-F466-44B2-A1E5-6C81759AB52E}" srcOrd="0" destOrd="0" parTransId="{F9D87ADC-E8E8-4999-8E08-9D409F1DE1F7}" sibTransId="{C420BD2E-3FC6-490E-BEC2-452CF0974181}"/>
    <dgm:cxn modelId="{6EFA5C53-2DF7-4B7A-821E-100F79610615}" type="presOf" srcId="{0190AC9A-F466-44B2-A1E5-6C81759AB52E}" destId="{73E94172-15E6-4CAD-8AE0-630C90499CA3}" srcOrd="1" destOrd="0" presId="urn:microsoft.com/office/officeart/2005/8/layout/vProcess5"/>
    <dgm:cxn modelId="{5AF37753-7A53-4E16-B57E-667C986DE808}" type="presOf" srcId="{741B7C2D-4726-413B-9A3D-8C5FEBA8850C}" destId="{E40558DA-63EB-4071-BE8C-CB52005767AD}" srcOrd="0" destOrd="0" presId="urn:microsoft.com/office/officeart/2005/8/layout/vProcess5"/>
    <dgm:cxn modelId="{2219E756-952B-424C-AA13-44BB215D9224}" type="presOf" srcId="{741B7C2D-4726-413B-9A3D-8C5FEBA8850C}" destId="{92052AC3-832D-419C-99F4-952B98A5FCEC}" srcOrd="1" destOrd="0" presId="urn:microsoft.com/office/officeart/2005/8/layout/vProcess5"/>
    <dgm:cxn modelId="{A48FDD5A-A909-40ED-938F-595F470EC064}" srcId="{92E688C9-46D1-4FBC-8544-142A215BF447}" destId="{78AB3CB4-5927-4596-88B2-12926C9D33A8}" srcOrd="2" destOrd="0" parTransId="{D7DD18DF-1A00-467C-91FD-E1AF259600BB}" sibTransId="{EBDF8F95-2333-412E-AA6B-D54354BCBB0D}"/>
    <dgm:cxn modelId="{B6656596-6108-448E-A9CE-A5E9F5EAC3C7}" type="presOf" srcId="{D30F03F7-C7DD-43BC-8B14-D876ADD86C72}" destId="{94EFCD00-2855-4582-ADFF-D0F60A345AF8}" srcOrd="1" destOrd="0" presId="urn:microsoft.com/office/officeart/2005/8/layout/vProcess5"/>
    <dgm:cxn modelId="{36876C9D-02A7-4770-A54F-B01CE331E314}" srcId="{92E688C9-46D1-4FBC-8544-142A215BF447}" destId="{00B007F5-8D9B-4CD2-B3C1-4793842D2BF9}" srcOrd="1" destOrd="0" parTransId="{DB709CF0-1A43-4D0F-9E8F-01E8D949FFDC}" sibTransId="{AC4B4440-F0BE-41A1-989C-DB85F37291A0}"/>
    <dgm:cxn modelId="{7A7974A3-B9BF-4FCF-8D8B-98446A0B00B6}" type="presOf" srcId="{00B007F5-8D9B-4CD2-B3C1-4793842D2BF9}" destId="{204BB5E8-214F-409C-A8EB-4A1348B08348}" srcOrd="0" destOrd="0" presId="urn:microsoft.com/office/officeart/2005/8/layout/vProcess5"/>
    <dgm:cxn modelId="{72C82BAD-65F8-4E80-BDDB-A39E3E4EC765}" srcId="{92E688C9-46D1-4FBC-8544-142A215BF447}" destId="{D30F03F7-C7DD-43BC-8B14-D876ADD86C72}" srcOrd="4" destOrd="0" parTransId="{879C3D4A-C0A8-459C-A866-B03BE2D7288D}" sibTransId="{74DC409F-3076-40C1-8D6C-AD837E50C02D}"/>
    <dgm:cxn modelId="{A1799DAF-18EB-46C8-8371-ECAB1E29390C}" type="presOf" srcId="{1B49B85E-F93C-4077-AC62-809B26C2E847}" destId="{FC424A06-A81D-4E0F-8336-B30BC9D8B069}" srcOrd="0" destOrd="0" presId="urn:microsoft.com/office/officeart/2005/8/layout/vProcess5"/>
    <dgm:cxn modelId="{5A6198B7-54C0-49C0-BC66-11CA71450D65}" type="presOf" srcId="{0190AC9A-F466-44B2-A1E5-6C81759AB52E}" destId="{88E0E64A-E47F-413D-8C7B-17E980D68E44}" srcOrd="0" destOrd="0" presId="urn:microsoft.com/office/officeart/2005/8/layout/vProcess5"/>
    <dgm:cxn modelId="{609E09CF-15BB-4079-98DB-2108A4B688CC}" type="presOf" srcId="{78AB3CB4-5927-4596-88B2-12926C9D33A8}" destId="{BB17301C-C603-40BB-93EF-DAF39E3E4119}" srcOrd="0" destOrd="0" presId="urn:microsoft.com/office/officeart/2005/8/layout/vProcess5"/>
    <dgm:cxn modelId="{215619D4-B12E-45B7-BD9B-F1B4C482E954}" type="presOf" srcId="{00B007F5-8D9B-4CD2-B3C1-4793842D2BF9}" destId="{12A6B834-A026-4934-A8B5-F29E8CAFA4E0}" srcOrd="1" destOrd="0" presId="urn:microsoft.com/office/officeart/2005/8/layout/vProcess5"/>
    <dgm:cxn modelId="{64FBE8D5-80BC-40FF-A6F0-5E71C9303225}" type="presOf" srcId="{C420BD2E-3FC6-490E-BEC2-452CF0974181}" destId="{0926520B-93E4-4B47-B871-34CCD2A7B5D5}" srcOrd="0" destOrd="0" presId="urn:microsoft.com/office/officeart/2005/8/layout/vProcess5"/>
    <dgm:cxn modelId="{0E2BDF2F-AA46-4F36-A9A5-432DDD575C63}" type="presParOf" srcId="{512A4512-16F6-4876-9070-297930D9BA9C}" destId="{566F62AC-D6F0-43BD-BD32-F6AEC1816FB7}" srcOrd="0" destOrd="0" presId="urn:microsoft.com/office/officeart/2005/8/layout/vProcess5"/>
    <dgm:cxn modelId="{3BEFEA95-7E14-48E6-B727-63A37B23BEFA}" type="presParOf" srcId="{512A4512-16F6-4876-9070-297930D9BA9C}" destId="{88E0E64A-E47F-413D-8C7B-17E980D68E44}" srcOrd="1" destOrd="0" presId="urn:microsoft.com/office/officeart/2005/8/layout/vProcess5"/>
    <dgm:cxn modelId="{58F46C2B-BD3A-4372-B214-0A8AFF86A97F}" type="presParOf" srcId="{512A4512-16F6-4876-9070-297930D9BA9C}" destId="{204BB5E8-214F-409C-A8EB-4A1348B08348}" srcOrd="2" destOrd="0" presId="urn:microsoft.com/office/officeart/2005/8/layout/vProcess5"/>
    <dgm:cxn modelId="{641B293F-C2CC-4AF9-9DE4-04B827828523}" type="presParOf" srcId="{512A4512-16F6-4876-9070-297930D9BA9C}" destId="{BB17301C-C603-40BB-93EF-DAF39E3E4119}" srcOrd="3" destOrd="0" presId="urn:microsoft.com/office/officeart/2005/8/layout/vProcess5"/>
    <dgm:cxn modelId="{9D90547D-703E-46BB-B890-60C39B687D27}" type="presParOf" srcId="{512A4512-16F6-4876-9070-297930D9BA9C}" destId="{E40558DA-63EB-4071-BE8C-CB52005767AD}" srcOrd="4" destOrd="0" presId="urn:microsoft.com/office/officeart/2005/8/layout/vProcess5"/>
    <dgm:cxn modelId="{E8CE2B7E-3C87-4D7E-B789-45D453A67AEF}" type="presParOf" srcId="{512A4512-16F6-4876-9070-297930D9BA9C}" destId="{B7BF1C3B-5613-4859-B89F-4C5F3F7DDDE8}" srcOrd="5" destOrd="0" presId="urn:microsoft.com/office/officeart/2005/8/layout/vProcess5"/>
    <dgm:cxn modelId="{C363F670-779E-490D-81FE-A037FD7D9983}" type="presParOf" srcId="{512A4512-16F6-4876-9070-297930D9BA9C}" destId="{0926520B-93E4-4B47-B871-34CCD2A7B5D5}" srcOrd="6" destOrd="0" presId="urn:microsoft.com/office/officeart/2005/8/layout/vProcess5"/>
    <dgm:cxn modelId="{7ADC383F-FBDC-47AE-A379-FD28E0D911CE}" type="presParOf" srcId="{512A4512-16F6-4876-9070-297930D9BA9C}" destId="{D53CEC73-F519-4696-AD72-D4CD1FA176E8}" srcOrd="7" destOrd="0" presId="urn:microsoft.com/office/officeart/2005/8/layout/vProcess5"/>
    <dgm:cxn modelId="{C3E7B907-2531-4817-B440-A8F75CDA2B56}" type="presParOf" srcId="{512A4512-16F6-4876-9070-297930D9BA9C}" destId="{F8F9E657-AA6F-4687-A5E2-995369DD899B}" srcOrd="8" destOrd="0" presId="urn:microsoft.com/office/officeart/2005/8/layout/vProcess5"/>
    <dgm:cxn modelId="{F803315F-8CF8-4F02-B28C-12E57FEBD7AD}" type="presParOf" srcId="{512A4512-16F6-4876-9070-297930D9BA9C}" destId="{FC424A06-A81D-4E0F-8336-B30BC9D8B069}" srcOrd="9" destOrd="0" presId="urn:microsoft.com/office/officeart/2005/8/layout/vProcess5"/>
    <dgm:cxn modelId="{9836AE05-AEA6-43C1-A344-A8E28D54242F}" type="presParOf" srcId="{512A4512-16F6-4876-9070-297930D9BA9C}" destId="{73E94172-15E6-4CAD-8AE0-630C90499CA3}" srcOrd="10" destOrd="0" presId="urn:microsoft.com/office/officeart/2005/8/layout/vProcess5"/>
    <dgm:cxn modelId="{10BC780F-8B36-4D67-94E5-D8D31966B56B}" type="presParOf" srcId="{512A4512-16F6-4876-9070-297930D9BA9C}" destId="{12A6B834-A026-4934-A8B5-F29E8CAFA4E0}" srcOrd="11" destOrd="0" presId="urn:microsoft.com/office/officeart/2005/8/layout/vProcess5"/>
    <dgm:cxn modelId="{42D46974-B807-491F-8EA3-8BA6B3B7CD91}" type="presParOf" srcId="{512A4512-16F6-4876-9070-297930D9BA9C}" destId="{863DEADB-3049-421E-86DE-640D12910111}" srcOrd="12" destOrd="0" presId="urn:microsoft.com/office/officeart/2005/8/layout/vProcess5"/>
    <dgm:cxn modelId="{F11FF641-1140-4AA3-A75C-3E05209CEEC8}" type="presParOf" srcId="{512A4512-16F6-4876-9070-297930D9BA9C}" destId="{92052AC3-832D-419C-99F4-952B98A5FCEC}" srcOrd="13" destOrd="0" presId="urn:microsoft.com/office/officeart/2005/8/layout/vProcess5"/>
    <dgm:cxn modelId="{089BA3DA-5670-4E25-8991-9E8D23974DA4}" type="presParOf" srcId="{512A4512-16F6-4876-9070-297930D9BA9C}" destId="{94EFCD00-2855-4582-ADFF-D0F60A345AF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D8BCFB-F194-4FAD-A77E-A172DAF62171}">
      <dsp:nvSpPr>
        <dsp:cNvPr id="0" name=""/>
        <dsp:cNvSpPr/>
      </dsp:nvSpPr>
      <dsp:spPr>
        <a:xfrm>
          <a:off x="0" y="1028"/>
          <a:ext cx="9036496" cy="1051707"/>
        </a:xfrm>
        <a:prstGeom prst="roundRect">
          <a:avLst/>
        </a:prstGeom>
        <a:blipFill rotWithShape="0">
          <a:blip xmlns:r="http://schemas.openxmlformats.org/officeDocument/2006/relationships" r:embed="rId1">
            <a:alphaModFix amt="8000"/>
          </a:blip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b="1" kern="1200" dirty="0">
              <a:solidFill>
                <a:schemeClr val="accent2">
                  <a:lumMod val="50000"/>
                </a:schemeClr>
              </a:solidFill>
            </a:rPr>
            <a:t>Jeśli nie wiesz dokąd idziesz</a:t>
          </a:r>
          <a:r>
            <a:rPr lang="pl-PL" sz="4000" b="1" kern="1200">
              <a:solidFill>
                <a:schemeClr val="accent2">
                  <a:lumMod val="50000"/>
                </a:schemeClr>
              </a:solidFill>
            </a:rPr>
            <a:t>?                      </a:t>
          </a:r>
          <a:endParaRPr lang="pl-PL" sz="40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1340" y="52368"/>
        <a:ext cx="8933816" cy="949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D8BCFB-F194-4FAD-A77E-A172DAF62171}">
      <dsp:nvSpPr>
        <dsp:cNvPr id="0" name=""/>
        <dsp:cNvSpPr/>
      </dsp:nvSpPr>
      <dsp:spPr>
        <a:xfrm>
          <a:off x="0" y="1028"/>
          <a:ext cx="9395520" cy="1051707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b="1" kern="1200">
              <a:solidFill>
                <a:schemeClr val="bg1"/>
              </a:solidFill>
            </a:rPr>
            <a:t>Każda </a:t>
          </a:r>
          <a:r>
            <a:rPr lang="pl-PL" sz="4000" b="1" kern="1200" dirty="0">
              <a:solidFill>
                <a:schemeClr val="bg1"/>
              </a:solidFill>
            </a:rPr>
            <a:t>droga wyda Ci się słuszna </a:t>
          </a:r>
        </a:p>
      </dsp:txBody>
      <dsp:txXfrm>
        <a:off x="51340" y="52368"/>
        <a:ext cx="9292840" cy="9490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D8BCFB-F194-4FAD-A77E-A172DAF62171}">
      <dsp:nvSpPr>
        <dsp:cNvPr id="0" name=""/>
        <dsp:cNvSpPr/>
      </dsp:nvSpPr>
      <dsp:spPr>
        <a:xfrm>
          <a:off x="0" y="741"/>
          <a:ext cx="9144000" cy="1339284"/>
        </a:xfrm>
        <a:prstGeom prst="roundRect">
          <a:avLst/>
        </a:prstGeom>
        <a:blipFill rotWithShape="0">
          <a:blip xmlns:r="http://schemas.openxmlformats.org/officeDocument/2006/relationships" r:embed="rId1">
            <a:alphaModFix amt="8000"/>
          </a:blip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400" b="1" kern="1200" dirty="0">
              <a:solidFill>
                <a:schemeClr val="accent2">
                  <a:lumMod val="50000"/>
                </a:schemeClr>
              </a:solidFill>
            </a:rPr>
            <a:t>Do celu może prowadzić wiele dróg  </a:t>
          </a:r>
        </a:p>
      </dsp:txBody>
      <dsp:txXfrm>
        <a:off x="65378" y="66119"/>
        <a:ext cx="9013244" cy="12085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D8BCFB-F194-4FAD-A77E-A172DAF62171}">
      <dsp:nvSpPr>
        <dsp:cNvPr id="0" name=""/>
        <dsp:cNvSpPr/>
      </dsp:nvSpPr>
      <dsp:spPr>
        <a:xfrm>
          <a:off x="0" y="126161"/>
          <a:ext cx="9144000" cy="779208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b="1" kern="1200" dirty="0">
              <a:solidFill>
                <a:schemeClr val="bg1"/>
              </a:solidFill>
            </a:rPr>
            <a:t>Ale </a:t>
          </a:r>
          <a:r>
            <a:rPr lang="pl-PL" sz="4000" b="1" kern="1200">
              <a:solidFill>
                <a:schemeClr val="bg1"/>
              </a:solidFill>
            </a:rPr>
            <a:t>tylko jedna </a:t>
          </a:r>
          <a:r>
            <a:rPr lang="pl-PL" sz="4000" b="1" kern="1200" dirty="0">
              <a:solidFill>
                <a:schemeClr val="bg1"/>
              </a:solidFill>
            </a:rPr>
            <a:t>jest właściwa  </a:t>
          </a:r>
          <a:endParaRPr lang="pl-PL" sz="4700" b="1" kern="1200" dirty="0">
            <a:solidFill>
              <a:schemeClr val="bg1"/>
            </a:solidFill>
          </a:endParaRPr>
        </a:p>
      </dsp:txBody>
      <dsp:txXfrm>
        <a:off x="38038" y="164199"/>
        <a:ext cx="9067924" cy="7031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22047-E7BD-496A-A961-1BE84FC9347C}">
      <dsp:nvSpPr>
        <dsp:cNvPr id="0" name=""/>
        <dsp:cNvSpPr/>
      </dsp:nvSpPr>
      <dsp:spPr>
        <a:xfrm>
          <a:off x="2440125" y="12392"/>
          <a:ext cx="2896610" cy="1302146"/>
        </a:xfrm>
        <a:prstGeom prst="trapezoid">
          <a:avLst>
            <a:gd name="adj" fmla="val 111224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Mądrość</a:t>
          </a:r>
        </a:p>
      </dsp:txBody>
      <dsp:txXfrm>
        <a:off x="2440125" y="12392"/>
        <a:ext cx="2896610" cy="1302146"/>
      </dsp:txXfrm>
    </dsp:sp>
    <dsp:sp modelId="{27B8D37C-DF5B-4110-98DA-90CEF5E9AA82}">
      <dsp:nvSpPr>
        <dsp:cNvPr id="0" name=""/>
        <dsp:cNvSpPr/>
      </dsp:nvSpPr>
      <dsp:spPr>
        <a:xfrm>
          <a:off x="1650753" y="1302146"/>
          <a:ext cx="4547364" cy="742081"/>
        </a:xfrm>
        <a:prstGeom prst="trapezoid">
          <a:avLst>
            <a:gd name="adj" fmla="val 111224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Wiedza</a:t>
          </a:r>
        </a:p>
      </dsp:txBody>
      <dsp:txXfrm>
        <a:off x="2446542" y="1302146"/>
        <a:ext cx="2955786" cy="742081"/>
      </dsp:txXfrm>
    </dsp:sp>
    <dsp:sp modelId="{8F849F38-C1B0-409A-BD4A-41624710021C}">
      <dsp:nvSpPr>
        <dsp:cNvPr id="0" name=""/>
        <dsp:cNvSpPr/>
      </dsp:nvSpPr>
      <dsp:spPr>
        <a:xfrm>
          <a:off x="825376" y="2044228"/>
          <a:ext cx="6198118" cy="742081"/>
        </a:xfrm>
        <a:prstGeom prst="trapezoid">
          <a:avLst>
            <a:gd name="adj" fmla="val 111224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Informacje</a:t>
          </a:r>
        </a:p>
      </dsp:txBody>
      <dsp:txXfrm>
        <a:off x="1910047" y="2044228"/>
        <a:ext cx="4028776" cy="742081"/>
      </dsp:txXfrm>
    </dsp:sp>
    <dsp:sp modelId="{6A96BDF4-14AA-48F2-8446-AE38330283D8}">
      <dsp:nvSpPr>
        <dsp:cNvPr id="0" name=""/>
        <dsp:cNvSpPr/>
      </dsp:nvSpPr>
      <dsp:spPr>
        <a:xfrm>
          <a:off x="0" y="2664296"/>
          <a:ext cx="7848871" cy="742081"/>
        </a:xfrm>
        <a:prstGeom prst="trapezoid">
          <a:avLst>
            <a:gd name="adj" fmla="val 111224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Dane</a:t>
          </a:r>
        </a:p>
      </dsp:txBody>
      <dsp:txXfrm>
        <a:off x="1373552" y="2664296"/>
        <a:ext cx="5101766" cy="7420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0E64A-E47F-413D-8C7B-17E980D68E44}">
      <dsp:nvSpPr>
        <dsp:cNvPr id="0" name=""/>
        <dsp:cNvSpPr/>
      </dsp:nvSpPr>
      <dsp:spPr>
        <a:xfrm>
          <a:off x="0" y="0"/>
          <a:ext cx="6709080" cy="7259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 dirty="0"/>
            <a:t>Stworzenie koncepcji, wizji i misji</a:t>
          </a:r>
        </a:p>
      </dsp:txBody>
      <dsp:txXfrm>
        <a:off x="21263" y="21263"/>
        <a:ext cx="5840773" cy="683435"/>
      </dsp:txXfrm>
    </dsp:sp>
    <dsp:sp modelId="{204BB5E8-214F-409C-A8EB-4A1348B08348}">
      <dsp:nvSpPr>
        <dsp:cNvPr id="0" name=""/>
        <dsp:cNvSpPr/>
      </dsp:nvSpPr>
      <dsp:spPr>
        <a:xfrm>
          <a:off x="501002" y="826789"/>
          <a:ext cx="6709080" cy="725961"/>
        </a:xfrm>
        <a:prstGeom prst="roundRect">
          <a:avLst>
            <a:gd name="adj" fmla="val 10000"/>
          </a:avLst>
        </a:prstGeom>
        <a:solidFill>
          <a:schemeClr val="accent5">
            <a:hueOff val="-2495436"/>
            <a:satOff val="-3864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 dirty="0"/>
            <a:t>Określenie celów i priorytetów </a:t>
          </a:r>
        </a:p>
      </dsp:txBody>
      <dsp:txXfrm>
        <a:off x="522265" y="848052"/>
        <a:ext cx="5693676" cy="683435"/>
      </dsp:txXfrm>
    </dsp:sp>
    <dsp:sp modelId="{BB17301C-C603-40BB-93EF-DAF39E3E4119}">
      <dsp:nvSpPr>
        <dsp:cNvPr id="0" name=""/>
        <dsp:cNvSpPr/>
      </dsp:nvSpPr>
      <dsp:spPr>
        <a:xfrm>
          <a:off x="1002005" y="1653578"/>
          <a:ext cx="6709080" cy="725961"/>
        </a:xfrm>
        <a:prstGeom prst="roundRect">
          <a:avLst>
            <a:gd name="adj" fmla="val 10000"/>
          </a:avLst>
        </a:prstGeom>
        <a:solidFill>
          <a:schemeClr val="accent5">
            <a:hueOff val="-4990872"/>
            <a:satOff val="-7727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 dirty="0"/>
            <a:t>Zaprojektowanie strategii</a:t>
          </a:r>
        </a:p>
      </dsp:txBody>
      <dsp:txXfrm>
        <a:off x="1023268" y="1674841"/>
        <a:ext cx="5693676" cy="683435"/>
      </dsp:txXfrm>
    </dsp:sp>
    <dsp:sp modelId="{E40558DA-63EB-4071-BE8C-CB52005767AD}">
      <dsp:nvSpPr>
        <dsp:cNvPr id="0" name=""/>
        <dsp:cNvSpPr/>
      </dsp:nvSpPr>
      <dsp:spPr>
        <a:xfrm>
          <a:off x="1503008" y="2480367"/>
          <a:ext cx="6709080" cy="725961"/>
        </a:xfrm>
        <a:prstGeom prst="roundRect">
          <a:avLst>
            <a:gd name="adj" fmla="val 10000"/>
          </a:avLst>
        </a:prstGeom>
        <a:solidFill>
          <a:schemeClr val="accent5">
            <a:hueOff val="-7486308"/>
            <a:satOff val="-11591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 dirty="0"/>
            <a:t>Wdrożenie strategii</a:t>
          </a:r>
        </a:p>
      </dsp:txBody>
      <dsp:txXfrm>
        <a:off x="1524271" y="2501630"/>
        <a:ext cx="5693676" cy="683435"/>
      </dsp:txXfrm>
    </dsp:sp>
    <dsp:sp modelId="{B7BF1C3B-5613-4859-B89F-4C5F3F7DDDE8}">
      <dsp:nvSpPr>
        <dsp:cNvPr id="0" name=""/>
        <dsp:cNvSpPr/>
      </dsp:nvSpPr>
      <dsp:spPr>
        <a:xfrm>
          <a:off x="2004010" y="3307156"/>
          <a:ext cx="6709080" cy="725961"/>
        </a:xfrm>
        <a:prstGeom prst="roundRect">
          <a:avLst>
            <a:gd name="adj" fmla="val 10000"/>
          </a:avLst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 dirty="0"/>
            <a:t>Ocena i korekta strategii</a:t>
          </a:r>
        </a:p>
      </dsp:txBody>
      <dsp:txXfrm>
        <a:off x="2025273" y="3328419"/>
        <a:ext cx="5693676" cy="683435"/>
      </dsp:txXfrm>
    </dsp:sp>
    <dsp:sp modelId="{0926520B-93E4-4B47-B871-34CCD2A7B5D5}">
      <dsp:nvSpPr>
        <dsp:cNvPr id="0" name=""/>
        <dsp:cNvSpPr/>
      </dsp:nvSpPr>
      <dsp:spPr>
        <a:xfrm>
          <a:off x="6237205" y="530355"/>
          <a:ext cx="471874" cy="47187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200" kern="1200"/>
        </a:p>
      </dsp:txBody>
      <dsp:txXfrm>
        <a:off x="6343377" y="530355"/>
        <a:ext cx="259530" cy="355085"/>
      </dsp:txXfrm>
    </dsp:sp>
    <dsp:sp modelId="{D53CEC73-F519-4696-AD72-D4CD1FA176E8}">
      <dsp:nvSpPr>
        <dsp:cNvPr id="0" name=""/>
        <dsp:cNvSpPr/>
      </dsp:nvSpPr>
      <dsp:spPr>
        <a:xfrm>
          <a:off x="6738207" y="1357144"/>
          <a:ext cx="471874" cy="47187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293080"/>
            <a:satOff val="-3796"/>
            <a:lumOff val="-5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200" kern="1200"/>
        </a:p>
      </dsp:txBody>
      <dsp:txXfrm>
        <a:off x="6844379" y="1357144"/>
        <a:ext cx="259530" cy="355085"/>
      </dsp:txXfrm>
    </dsp:sp>
    <dsp:sp modelId="{F8F9E657-AA6F-4687-A5E2-995369DD899B}">
      <dsp:nvSpPr>
        <dsp:cNvPr id="0" name=""/>
        <dsp:cNvSpPr/>
      </dsp:nvSpPr>
      <dsp:spPr>
        <a:xfrm>
          <a:off x="7239210" y="2171834"/>
          <a:ext cx="471874" cy="47187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586160"/>
            <a:satOff val="-7591"/>
            <a:lumOff val="-1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200" kern="1200"/>
        </a:p>
      </dsp:txBody>
      <dsp:txXfrm>
        <a:off x="7345382" y="2171834"/>
        <a:ext cx="259530" cy="355085"/>
      </dsp:txXfrm>
    </dsp:sp>
    <dsp:sp modelId="{FC424A06-A81D-4E0F-8336-B30BC9D8B069}">
      <dsp:nvSpPr>
        <dsp:cNvPr id="0" name=""/>
        <dsp:cNvSpPr/>
      </dsp:nvSpPr>
      <dsp:spPr>
        <a:xfrm>
          <a:off x="7740213" y="3006689"/>
          <a:ext cx="471874" cy="47187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9879240"/>
            <a:satOff val="-11387"/>
            <a:lumOff val="-15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200" kern="1200"/>
        </a:p>
      </dsp:txBody>
      <dsp:txXfrm>
        <a:off x="7846385" y="3006689"/>
        <a:ext cx="259530" cy="355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7D6EA-6424-440E-A652-BD06C2B35F32}" type="datetimeFigureOut">
              <a:rPr lang="pl-PL" smtClean="0"/>
              <a:t>30.05.2018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1EF72-A34E-4DAB-8A64-FCD2F9FAA6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189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A3E41-054E-41BC-A3FB-A731C65AB4FE}" type="datetimeFigureOut">
              <a:rPr lang="pl-PL" smtClean="0"/>
              <a:t>30.05.2018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6C3D5-BA10-4044-961D-19D1D7464F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9077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2771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i="0" dirty="0"/>
              <a:t>Traf przyrządem do celu czas </a:t>
            </a:r>
            <a:r>
              <a:rPr lang="pl-PL" i="1" dirty="0"/>
              <a:t>– 25 min.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Każdy uczestnik otrzymuje kartkę A4. Trener prosi, by skonstruowali z tej kartki "latający przyrząd". Gdyby uczestnicy zaczęli dopytywać, komentować powtarza instrukcję bez dodawania jakichkolwiek wskazówek i nie informuje grupy do czego ten „przyrząd” ma służyć. W trakcie, gdy uczestnicy wykonują zadnie rysuje tarczę strzelniczą. Następnie prosi uczestników, by kolejno z miejsca zaznaczonego taśmą (4-5 metrów naprzeciwko tarczy) podjęli trzy próby trafienia do tarczy. </a:t>
            </a:r>
            <a:endParaRPr lang="pl-PL" i="1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B3511-F825-48B8-8A50-C574A75E5E14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1445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i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B2992-E068-45EF-9BEB-EBA44571483F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0455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/>
              <a:t>1. Jeśli nie wiesz dokąd idziesz…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B2992-E068-45EF-9BEB-EBA44571483F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3194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Trener podkreśla, że praca wykonywana bez określenia i rozumienia celu jest nieefektywna. Efekt jest, ale efektywności brak. </a:t>
            </a:r>
          </a:p>
          <a:p>
            <a:r>
              <a:rPr lang="pl-PL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Trener odnosi się do wcześniej zapisanych na plakatach zasad dotychczas obowiązujących w bieżącej polityce oświatowej oraz odpowiedzi i wniosków z zadania </a:t>
            </a:r>
            <a:r>
              <a:rPr lang="pl-PL" sz="1200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Latający przyrząd wzmacniając konkluzje miniwykładem o zarządzaniu strategicznym oraz różnicami między zarządzaniem strategicznym oświatą a administrowaniem oświatą - </a:t>
            </a:r>
            <a:r>
              <a:rPr lang="pl-PL" sz="1200" b="1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 minut </a:t>
            </a:r>
            <a:endParaRPr lang="pl-PL" b="1"/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B2992-E068-45EF-9BEB-EBA44571483F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3182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B2992-E068-45EF-9BEB-EBA44571483F}" type="slidenum">
              <a:rPr lang="pl-PL" smtClean="0"/>
              <a:pPr>
                <a:defRPr/>
              </a:pPr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8327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altLang="pl-PL"/>
              <a:t>propozycja definicji – orac. własne.  </a:t>
            </a:r>
          </a:p>
        </p:txBody>
      </p:sp>
      <p:sp>
        <p:nvSpPr>
          <p:cNvPr id="634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B05349-D1B9-4B78-8AE7-3CDC875B681B}" type="slidenum">
              <a:rPr lang="pl-PL" altLang="pl-PL" smtClean="0"/>
              <a:pPr/>
              <a:t>20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53317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655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515230-BC64-449F-AA1D-AF473861249B}" type="slidenum">
              <a:rPr lang="pl-PL" altLang="pl-PL" smtClean="0"/>
              <a:pPr/>
              <a:t>21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11509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6451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8A1CEE-DFDB-4E02-96DE-48F3CB80AAD8}" type="slidenum">
              <a:rPr lang="pl-PL" altLang="pl-PL" smtClean="0"/>
              <a:pPr/>
              <a:t>25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82447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Rundka bez przymusu - </a:t>
            </a:r>
            <a:endParaRPr lang="pl-PL" sz="1200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zarządzać strategicznie oświatą potrzebuję … </a:t>
            </a:r>
          </a:p>
          <a:p>
            <a:r>
              <a:rPr lang="pl-PL" altLang="pl-PL"/>
              <a:t>I zaproszenie na przerwę </a:t>
            </a:r>
          </a:p>
          <a:p>
            <a:endParaRPr lang="pl-PL" altLang="pl-PL"/>
          </a:p>
        </p:txBody>
      </p:sp>
      <p:sp>
        <p:nvSpPr>
          <p:cNvPr id="768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966498-69B2-4938-B0AC-CCB2EBA6A270}" type="slidenum">
              <a:rPr lang="pl-PL" altLang="pl-PL" smtClean="0"/>
              <a:pPr/>
              <a:t>30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83167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D77226-75F1-4555-B554-13C42D77C06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564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Każda grupa otrzymuje kartkę z bloku flipchart oraz flamastry.  Zadanie dla grup to przedyskutowanie pytań i zapisanie </a:t>
            </a:r>
            <a:r>
              <a:rPr lang="pl-PL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odpowiedzina</a:t>
            </a:r>
            <a:r>
              <a:rPr lang="pl-P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pytania, które są widoczne na slajdzie</a:t>
            </a:r>
            <a:br>
              <a:rPr lang="pl-P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l-PL" dirty="0"/>
              <a:t>Cz. I –</a:t>
            </a:r>
            <a:r>
              <a:rPr lang="pl-PL" baseline="0" dirty="0"/>
              <a:t>– Proszę o przygotowanie w dowolnej formie odpowiedzi na 4 pytania - czas 15 min. </a:t>
            </a:r>
          </a:p>
          <a:p>
            <a:r>
              <a:rPr lang="pl-PL" baseline="0" dirty="0"/>
              <a:t>Przechodzimy do cz. II</a:t>
            </a:r>
          </a:p>
          <a:p>
            <a:r>
              <a:rPr lang="pl-PL" baseline="0" dirty="0"/>
              <a:t>Przejście do kolejnego pytania - </a:t>
            </a:r>
            <a:r>
              <a:rPr lang="pl-PL" i="1" baseline="0" dirty="0"/>
              <a:t>następny slajd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B2992-E068-45EF-9BEB-EBA44571483F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0862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Grupy zapisują przedyskutowaną odpowiedź na zadane pytanie - na kartkach A-4 – 10 min.</a:t>
            </a:r>
          </a:p>
          <a:p>
            <a:r>
              <a:rPr lang="pl-PL" dirty="0"/>
              <a:t>Prezentacja</a:t>
            </a:r>
            <a:r>
              <a:rPr lang="pl-PL" baseline="0" dirty="0"/>
              <a:t> prac (cz.1 i 2) przedstawicieli grup na forum– 15 min.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Zarówno przy pracy nad plakatami, jaki i w czasie prezentacji efektów pracy, trener nie ocenia, nie komentuje wypowiedzi uczestników. Zadaje pytania zachęcające do refleksji ukierunkowanej na ustalenie dominujących obecnie zasad w realizacji polityki oświatowej. Zapisuje zasady, które wybrzmiały w trakcie dyskusji. </a:t>
            </a:r>
            <a:endParaRPr lang="pl-PL" b="1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B2992-E068-45EF-9BEB-EBA44571483F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8343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B2992-E068-45EF-9BEB-EBA44571483F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0570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>
                <a:solidFill>
                  <a:schemeClr val="accent2">
                    <a:lumMod val="50000"/>
                  </a:schemeClr>
                </a:solidFill>
              </a:rPr>
              <a:t>Myślenie strategiczne = systemowe/procesowe myślenie 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B2992-E068-45EF-9BEB-EBA44571483F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3383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spc="-10" dirty="0">
                <a:latin typeface="+mn-lt"/>
                <a:cs typeface="Calibri"/>
              </a:rPr>
              <a:t>Źródło: </a:t>
            </a:r>
            <a:r>
              <a:rPr lang="pl-PL" sz="1200" spc="-5" dirty="0">
                <a:latin typeface="+mn-lt"/>
                <a:cs typeface="Calibri"/>
              </a:rPr>
              <a:t>Anna Witek-Crabb, „Zarządzanie </a:t>
            </a:r>
            <a:r>
              <a:rPr lang="pl-PL" sz="1200" spc="-10" dirty="0">
                <a:latin typeface="+mn-lt"/>
                <a:cs typeface="Calibri"/>
              </a:rPr>
              <a:t>strategiczne </a:t>
            </a:r>
            <a:r>
              <a:rPr lang="pl-PL" sz="1200" spc="-15" dirty="0">
                <a:latin typeface="+mn-lt"/>
                <a:cs typeface="Calibri"/>
              </a:rPr>
              <a:t>systemem </a:t>
            </a:r>
            <a:r>
              <a:rPr lang="pl-PL" sz="1200" spc="-10" dirty="0">
                <a:latin typeface="+mn-lt"/>
                <a:cs typeface="Calibri"/>
              </a:rPr>
              <a:t>oświaty </a:t>
            </a:r>
            <a:r>
              <a:rPr lang="pl-PL" sz="1200" spc="-5" dirty="0">
                <a:latin typeface="+mn-lt"/>
                <a:cs typeface="Calibri"/>
              </a:rPr>
              <a:t>– </a:t>
            </a:r>
            <a:r>
              <a:rPr lang="pl-PL" sz="1200" spc="-10" dirty="0">
                <a:latin typeface="+mn-lt"/>
                <a:cs typeface="Calibri"/>
              </a:rPr>
              <a:t>wyzwania </a:t>
            </a:r>
            <a:r>
              <a:rPr lang="pl-PL" sz="1200" spc="-5" dirty="0">
                <a:latin typeface="+mn-lt"/>
                <a:cs typeface="Calibri"/>
              </a:rPr>
              <a:t>i </a:t>
            </a:r>
            <a:r>
              <a:rPr lang="pl-PL" sz="1200" spc="-20" dirty="0">
                <a:latin typeface="+mn-lt"/>
                <a:cs typeface="Calibri"/>
              </a:rPr>
              <a:t>metody”, </a:t>
            </a:r>
            <a:r>
              <a:rPr lang="pl-PL" sz="1200" spc="-5" dirty="0">
                <a:latin typeface="+mn-lt"/>
                <a:cs typeface="Calibri"/>
              </a:rPr>
              <a:t>[w:] </a:t>
            </a:r>
            <a:r>
              <a:rPr lang="pl-PL" sz="1200" spc="-10" dirty="0">
                <a:latin typeface="+mn-lt"/>
                <a:cs typeface="Calibri"/>
              </a:rPr>
              <a:t>Współczesne  </a:t>
            </a:r>
            <a:r>
              <a:rPr lang="pl-PL" sz="1200" spc="-5" dirty="0">
                <a:latin typeface="+mn-lt"/>
                <a:cs typeface="Calibri"/>
              </a:rPr>
              <a:t>Zarządzanie</a:t>
            </a:r>
            <a:r>
              <a:rPr lang="pl-PL" sz="1200" spc="-40" dirty="0">
                <a:latin typeface="+mn-lt"/>
                <a:cs typeface="Calibri"/>
              </a:rPr>
              <a:t> </a:t>
            </a:r>
            <a:r>
              <a:rPr lang="pl-PL" sz="1200" spc="-5" dirty="0">
                <a:latin typeface="+mn-lt"/>
                <a:cs typeface="Calibri"/>
              </a:rPr>
              <a:t>3/2012</a:t>
            </a:r>
            <a:endParaRPr lang="pl-PL" sz="1200" dirty="0">
              <a:latin typeface="+mn-lt"/>
              <a:cs typeface="Calibri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B2992-E068-45EF-9BEB-EBA44571483F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214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2700" marR="5080">
              <a:lnSpc>
                <a:spcPct val="100000"/>
              </a:lnSpc>
            </a:pPr>
            <a:r>
              <a:rPr lang="pl-PL" sz="1200" spc="-10" dirty="0">
                <a:latin typeface="+mn-lt"/>
                <a:cs typeface="Calibri"/>
              </a:rPr>
              <a:t>Źródło: </a:t>
            </a:r>
            <a:r>
              <a:rPr lang="pl-PL" sz="1200" spc="-5" dirty="0">
                <a:latin typeface="+mn-lt"/>
                <a:cs typeface="Calibri"/>
              </a:rPr>
              <a:t>Anna Witek-Crabb, „Zarządzanie </a:t>
            </a:r>
            <a:r>
              <a:rPr lang="pl-PL" sz="1200" spc="-10" dirty="0">
                <a:latin typeface="+mn-lt"/>
                <a:cs typeface="Calibri"/>
              </a:rPr>
              <a:t>strategiczne </a:t>
            </a:r>
            <a:r>
              <a:rPr lang="pl-PL" sz="1200" spc="-15" dirty="0">
                <a:latin typeface="+mn-lt"/>
                <a:cs typeface="Calibri"/>
              </a:rPr>
              <a:t>systemem </a:t>
            </a:r>
            <a:r>
              <a:rPr lang="pl-PL" sz="1200" spc="-10" dirty="0">
                <a:latin typeface="+mn-lt"/>
                <a:cs typeface="Calibri"/>
              </a:rPr>
              <a:t>oświaty </a:t>
            </a:r>
            <a:r>
              <a:rPr lang="pl-PL" sz="1200" spc="-5" dirty="0">
                <a:latin typeface="+mn-lt"/>
                <a:cs typeface="Calibri"/>
              </a:rPr>
              <a:t>– </a:t>
            </a:r>
            <a:r>
              <a:rPr lang="pl-PL" sz="1200" spc="-10" dirty="0">
                <a:latin typeface="+mn-lt"/>
                <a:cs typeface="Calibri"/>
              </a:rPr>
              <a:t>wyzwania </a:t>
            </a:r>
            <a:r>
              <a:rPr lang="pl-PL" sz="1200" spc="-5" dirty="0">
                <a:latin typeface="+mn-lt"/>
                <a:cs typeface="Calibri"/>
              </a:rPr>
              <a:t>i </a:t>
            </a:r>
            <a:r>
              <a:rPr lang="pl-PL" sz="1200" spc="-20" dirty="0">
                <a:latin typeface="+mn-lt"/>
                <a:cs typeface="Calibri"/>
              </a:rPr>
              <a:t>metody”, </a:t>
            </a:r>
            <a:r>
              <a:rPr lang="pl-PL" sz="1200" spc="-5" dirty="0">
                <a:latin typeface="+mn-lt"/>
                <a:cs typeface="Calibri"/>
              </a:rPr>
              <a:t>[w:] </a:t>
            </a:r>
            <a:r>
              <a:rPr lang="pl-PL" sz="1200" spc="-10" dirty="0">
                <a:latin typeface="+mn-lt"/>
                <a:cs typeface="Calibri"/>
              </a:rPr>
              <a:t>Współczesne  </a:t>
            </a:r>
            <a:r>
              <a:rPr lang="pl-PL" sz="1200" spc="-5" dirty="0">
                <a:latin typeface="+mn-lt"/>
                <a:cs typeface="Calibri"/>
              </a:rPr>
              <a:t>Zarządzanie</a:t>
            </a:r>
            <a:r>
              <a:rPr lang="pl-PL" sz="1200" spc="-40" dirty="0">
                <a:latin typeface="+mn-lt"/>
                <a:cs typeface="Calibri"/>
              </a:rPr>
              <a:t> </a:t>
            </a:r>
            <a:r>
              <a:rPr lang="pl-PL" sz="1200" spc="-5" dirty="0">
                <a:latin typeface="+mn-lt"/>
                <a:cs typeface="Calibri"/>
              </a:rPr>
              <a:t>3/2012</a:t>
            </a:r>
            <a:endParaRPr lang="pl-PL" sz="1200" dirty="0">
              <a:latin typeface="+mn-lt"/>
              <a:cs typeface="Calibri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B2992-E068-45EF-9BEB-EBA44571483F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3553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spc="-10" dirty="0">
                <a:latin typeface="+mn-lt"/>
                <a:cs typeface="Calibri"/>
              </a:rPr>
              <a:t>Źródło: </a:t>
            </a:r>
            <a:r>
              <a:rPr lang="pl-PL" sz="1200" spc="-5" dirty="0">
                <a:latin typeface="+mn-lt"/>
                <a:cs typeface="Calibri"/>
              </a:rPr>
              <a:t>Anna Witek-Crabb, „Zarządzanie </a:t>
            </a:r>
            <a:r>
              <a:rPr lang="pl-PL" sz="1200" spc="-10" dirty="0">
                <a:latin typeface="+mn-lt"/>
                <a:cs typeface="Calibri"/>
              </a:rPr>
              <a:t>strategiczne </a:t>
            </a:r>
            <a:r>
              <a:rPr lang="pl-PL" sz="1200" spc="-15" dirty="0">
                <a:latin typeface="+mn-lt"/>
                <a:cs typeface="Calibri"/>
              </a:rPr>
              <a:t>systemem </a:t>
            </a:r>
            <a:r>
              <a:rPr lang="pl-PL" sz="1200" spc="-10" dirty="0">
                <a:latin typeface="+mn-lt"/>
                <a:cs typeface="Calibri"/>
              </a:rPr>
              <a:t>oświaty </a:t>
            </a:r>
            <a:r>
              <a:rPr lang="pl-PL" sz="1200" spc="-5" dirty="0">
                <a:latin typeface="+mn-lt"/>
                <a:cs typeface="Calibri"/>
              </a:rPr>
              <a:t>– </a:t>
            </a:r>
            <a:r>
              <a:rPr lang="pl-PL" sz="1200" spc="-10" dirty="0">
                <a:latin typeface="+mn-lt"/>
                <a:cs typeface="Calibri"/>
              </a:rPr>
              <a:t>wyzwania </a:t>
            </a:r>
            <a:r>
              <a:rPr lang="pl-PL" sz="1200" spc="-5" dirty="0">
                <a:latin typeface="+mn-lt"/>
                <a:cs typeface="Calibri"/>
              </a:rPr>
              <a:t>i </a:t>
            </a:r>
            <a:r>
              <a:rPr lang="pl-PL" sz="1200" spc="-20" dirty="0">
                <a:latin typeface="+mn-lt"/>
                <a:cs typeface="Calibri"/>
              </a:rPr>
              <a:t>metody”, </a:t>
            </a:r>
            <a:r>
              <a:rPr lang="pl-PL" sz="1200" spc="-5" dirty="0">
                <a:latin typeface="+mn-lt"/>
                <a:cs typeface="Calibri"/>
              </a:rPr>
              <a:t>[w:] </a:t>
            </a:r>
            <a:r>
              <a:rPr lang="pl-PL" sz="1200" spc="-10" dirty="0">
                <a:latin typeface="+mn-lt"/>
                <a:cs typeface="Calibri"/>
              </a:rPr>
              <a:t>Współczesne  </a:t>
            </a:r>
            <a:r>
              <a:rPr lang="pl-PL" sz="1200" spc="-5" dirty="0">
                <a:latin typeface="+mn-lt"/>
                <a:cs typeface="Calibri"/>
              </a:rPr>
              <a:t>Zarządzanie</a:t>
            </a:r>
            <a:r>
              <a:rPr lang="pl-PL" sz="1200" spc="-40" dirty="0">
                <a:latin typeface="+mn-lt"/>
                <a:cs typeface="Calibri"/>
              </a:rPr>
              <a:t> </a:t>
            </a:r>
            <a:r>
              <a:rPr lang="pl-PL" sz="1200" spc="-5" dirty="0">
                <a:latin typeface="+mn-lt"/>
                <a:cs typeface="Calibri"/>
              </a:rPr>
              <a:t>3/2012</a:t>
            </a:r>
            <a:endParaRPr lang="pl-PL" sz="1200" dirty="0">
              <a:latin typeface="+mn-lt"/>
              <a:cs typeface="Calibri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B2992-E068-45EF-9BEB-EBA44571483F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5094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spc="-10">
                <a:latin typeface="+mn-lt"/>
                <a:cs typeface="Calibri"/>
              </a:rPr>
              <a:t>Źródło: </a:t>
            </a:r>
            <a:r>
              <a:rPr lang="pl-PL" sz="1200" spc="-5">
                <a:latin typeface="+mn-lt"/>
                <a:cs typeface="Calibri"/>
              </a:rPr>
              <a:t>Anna Witek-Crabb, „Zarządzanie </a:t>
            </a:r>
            <a:r>
              <a:rPr lang="pl-PL" sz="1200" spc="-10">
                <a:latin typeface="+mn-lt"/>
                <a:cs typeface="Calibri"/>
              </a:rPr>
              <a:t>strategiczne </a:t>
            </a:r>
            <a:r>
              <a:rPr lang="pl-PL" sz="1200" spc="-15">
                <a:latin typeface="+mn-lt"/>
                <a:cs typeface="Calibri"/>
              </a:rPr>
              <a:t>systemem </a:t>
            </a:r>
            <a:r>
              <a:rPr lang="pl-PL" sz="1200" spc="-10">
                <a:latin typeface="+mn-lt"/>
                <a:cs typeface="Calibri"/>
              </a:rPr>
              <a:t>oświaty </a:t>
            </a:r>
            <a:r>
              <a:rPr lang="pl-PL" sz="1200" spc="-5">
                <a:latin typeface="+mn-lt"/>
                <a:cs typeface="Calibri"/>
              </a:rPr>
              <a:t>– </a:t>
            </a:r>
            <a:r>
              <a:rPr lang="pl-PL" sz="1200" spc="-10">
                <a:latin typeface="+mn-lt"/>
                <a:cs typeface="Calibri"/>
              </a:rPr>
              <a:t>wyzwania </a:t>
            </a:r>
            <a:r>
              <a:rPr lang="pl-PL" sz="1200" spc="-5">
                <a:latin typeface="+mn-lt"/>
                <a:cs typeface="Calibri"/>
              </a:rPr>
              <a:t>i </a:t>
            </a:r>
            <a:r>
              <a:rPr lang="pl-PL" sz="1200" spc="-20">
                <a:latin typeface="+mn-lt"/>
                <a:cs typeface="Calibri"/>
              </a:rPr>
              <a:t>metody”, </a:t>
            </a:r>
            <a:r>
              <a:rPr lang="pl-PL" sz="1200" spc="-5">
                <a:latin typeface="+mn-lt"/>
                <a:cs typeface="Calibri"/>
              </a:rPr>
              <a:t>[w:] </a:t>
            </a:r>
            <a:r>
              <a:rPr lang="pl-PL" sz="1200" spc="-10">
                <a:latin typeface="+mn-lt"/>
                <a:cs typeface="Calibri"/>
              </a:rPr>
              <a:t>Współczesne  </a:t>
            </a:r>
            <a:r>
              <a:rPr lang="pl-PL" sz="1200" spc="-5">
                <a:latin typeface="+mn-lt"/>
                <a:cs typeface="Calibri"/>
              </a:rPr>
              <a:t>Zarządzanie</a:t>
            </a:r>
            <a:r>
              <a:rPr lang="pl-PL" sz="1200" spc="-40">
                <a:latin typeface="+mn-lt"/>
                <a:cs typeface="Calibri"/>
              </a:rPr>
              <a:t> </a:t>
            </a:r>
            <a:r>
              <a:rPr lang="pl-PL" sz="1200" spc="-5">
                <a:latin typeface="+mn-lt"/>
                <a:cs typeface="Calibri"/>
              </a:rPr>
              <a:t>3/2012</a:t>
            </a:r>
            <a:endParaRPr lang="pl-PL" sz="1200">
              <a:latin typeface="+mn-lt"/>
              <a:cs typeface="Calibri"/>
            </a:endParaRPr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B2992-E068-45EF-9BEB-EBA44571483F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7237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8A1AD01A-9137-498C-816C-E5C70A55BF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3429000"/>
            <a:ext cx="7920880" cy="1512168"/>
          </a:xfrm>
          <a:effectLst/>
        </p:spPr>
        <p:txBody>
          <a:bodyPr/>
          <a:lstStyle>
            <a:lvl1pPr algn="l">
              <a:defRPr sz="4000">
                <a:solidFill>
                  <a:schemeClr val="bg1"/>
                </a:solidFill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4256211"/>
            <a:ext cx="7920880" cy="720080"/>
          </a:xfrm>
          <a:effectLst/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6B9E-9D1F-4C3A-8461-3BE0E73249D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86973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DCEA53C-AB22-48A0-A69D-C94B6878A2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1C40A78-C3AA-49F5-AEA3-B45EDFC838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89B0ED-4C8E-4D4E-8F8C-AF083453AD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C9502-22D7-48C0-BFFB-FA8C38CA7B8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85914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2807B-0466-4009-A479-66DC2EC492C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85858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128792" cy="792088"/>
          </a:xfrm>
          <a:effectLst/>
        </p:spPr>
        <p:txBody>
          <a:bodyPr/>
          <a:lstStyle>
            <a:lvl1pPr>
              <a:defRPr b="0">
                <a:solidFill>
                  <a:srgbClr val="4062B3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834" y="1124744"/>
            <a:ext cx="8784654" cy="482453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68288" indent="-268288">
              <a:defRPr/>
            </a:lvl2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rgbClr val="44587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9833D434-4E0C-4B07-99CE-8B2B301EBF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wysokim poziomie pewności">
            <a:extLst>
              <a:ext uri="{FF2B5EF4-FFF2-40B4-BE49-F238E27FC236}">
                <a16:creationId xmlns:a16="http://schemas.microsoft.com/office/drawing/2014/main" id="{6FF588FE-C493-450E-AE07-4795519BA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sprzęt elektroniczny, zrzut ekranu&#10;&#10;Opis wygenerowany przy wysokim poziomie pewności">
            <a:extLst>
              <a:ext uri="{FF2B5EF4-FFF2-40B4-BE49-F238E27FC236}">
                <a16:creationId xmlns:a16="http://schemas.microsoft.com/office/drawing/2014/main" id="{BAC1E49C-7DC8-41EA-AFCD-B2C5DDB996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2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531BC54-A1C8-451D-9FEA-31665ACEF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1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6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9C7B2BA0-A519-490D-8CBC-2341E340D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6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EC0A35C3-D6E2-48D8-B2F3-4FFD39931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7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B0AB0ADE-4E8E-45EC-AB50-B22BC400539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260648"/>
            <a:ext cx="7200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868" y="1124744"/>
            <a:ext cx="8713612" cy="45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9" r:id="rId7"/>
    <p:sldLayoutId id="2147483658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>
          <a:solidFill>
            <a:srgbClr val="4062B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ct val="0"/>
        </a:spcAft>
        <a:buFontTx/>
        <a:buNone/>
        <a:defRPr sz="2400" b="0">
          <a:solidFill>
            <a:srgbClr val="40404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58775" indent="-358775" algn="l" rtl="0" eaLnBrk="1" fontAlgn="base" hangingPunct="1">
        <a:spcBef>
          <a:spcPct val="20000"/>
        </a:spcBef>
        <a:spcAft>
          <a:spcPct val="0"/>
        </a:spcAft>
        <a:buClr>
          <a:srgbClr val="4062B3"/>
        </a:buClr>
        <a:buSzPct val="120000"/>
        <a:buFont typeface="Calibri" panose="020F0502020204030204" pitchFamily="34" charset="0"/>
        <a:buChar char="&gt;"/>
        <a:defRPr sz="24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623888" indent="-265113" algn="l" rtl="0" eaLnBrk="1" fontAlgn="base" hangingPunct="1">
        <a:spcBef>
          <a:spcPct val="20000"/>
        </a:spcBef>
        <a:spcAft>
          <a:spcPct val="0"/>
        </a:spcAft>
        <a:buClr>
          <a:srgbClr val="3D76C4"/>
        </a:buClr>
        <a:buSzPct val="107000"/>
        <a:buFont typeface="Calibri" panose="020F0502020204030204" pitchFamily="34" charset="0"/>
        <a:buChar char="&gt;"/>
        <a:tabLst>
          <a:tab pos="981075" algn="l"/>
        </a:tabLst>
        <a:defRPr sz="20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99708-5BBD-4CE8-9274-A4C272A9088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5536" y="1412777"/>
            <a:ext cx="8208912" cy="3096344"/>
          </a:xfrm>
        </p:spPr>
        <p:txBody>
          <a:bodyPr/>
          <a:lstStyle/>
          <a:p>
            <a:r>
              <a:rPr lang="pl-PL" sz="2000" dirty="0">
                <a:solidFill>
                  <a:schemeClr val="bg1"/>
                </a:solidFill>
              </a:rPr>
              <a:t>Projekt realizowany pod nadzorem Ministerstwa Edukacji Narodowej</a:t>
            </a: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VULCAN kompetencji </a:t>
            </a:r>
            <a:br>
              <a:rPr lang="pl-PL" sz="3600" b="1" dirty="0">
                <a:solidFill>
                  <a:schemeClr val="bg1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w ŚLĄSKICH SAMORZĄDACH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33F6E-941D-4266-A8B4-BE821793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725144"/>
            <a:ext cx="4176464" cy="79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r">
              <a:spcBef>
                <a:spcPct val="20000"/>
              </a:spcBef>
            </a:pPr>
            <a:endParaRPr lang="pl-P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4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536" y="0"/>
            <a:ext cx="6429400" cy="1235210"/>
          </a:xfrm>
          <a:prstGeom prst="rect">
            <a:avLst/>
          </a:prstGeom>
        </p:spPr>
        <p:txBody>
          <a:bodyPr vert="horz" wrap="square" lIns="0" tIns="247904" rIns="0" bIns="0" rtlCol="0">
            <a:spAutoFit/>
          </a:bodyPr>
          <a:lstStyle/>
          <a:p>
            <a:pPr marL="5715">
              <a:lnSpc>
                <a:spcPct val="100000"/>
              </a:lnSpc>
            </a:pPr>
            <a:r>
              <a:rPr lang="pl-PL" sz="3200" b="1" spc="-15" dirty="0">
                <a:solidFill>
                  <a:srgbClr val="002060"/>
                </a:solidFill>
                <a:cs typeface="Calibri"/>
              </a:rPr>
              <a:t>Ograniczenia zarządzania </a:t>
            </a:r>
            <a:br>
              <a:rPr lang="pl-PL" sz="3200" b="1" spc="-15" dirty="0">
                <a:solidFill>
                  <a:srgbClr val="002060"/>
                </a:solidFill>
                <a:cs typeface="Calibri"/>
              </a:rPr>
            </a:br>
            <a:r>
              <a:rPr lang="pl-PL" sz="3200" b="1" spc="-20" dirty="0">
                <a:solidFill>
                  <a:srgbClr val="002060"/>
                </a:solidFill>
                <a:cs typeface="Calibri"/>
              </a:rPr>
              <a:t>strategicznego </a:t>
            </a:r>
            <a:r>
              <a:rPr lang="pl-PL" sz="3200" b="1" spc="-5" dirty="0">
                <a:solidFill>
                  <a:srgbClr val="002060"/>
                </a:solidFill>
                <a:cs typeface="Calibri"/>
              </a:rPr>
              <a:t>w</a:t>
            </a:r>
            <a:r>
              <a:rPr lang="pl-PL" sz="3200" b="1" spc="135" dirty="0">
                <a:solidFill>
                  <a:srgbClr val="002060"/>
                </a:solidFill>
                <a:cs typeface="Calibri"/>
              </a:rPr>
              <a:t> </a:t>
            </a:r>
            <a:r>
              <a:rPr lang="pl-PL" sz="3200" b="1" spc="-5" dirty="0">
                <a:solidFill>
                  <a:srgbClr val="002060"/>
                </a:solidFill>
                <a:cs typeface="Calibri"/>
              </a:rPr>
              <a:t>oświacie</a:t>
            </a:r>
            <a:endParaRPr sz="3200" b="1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520" y="1772816"/>
            <a:ext cx="8712968" cy="3672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050" marR="631190" indent="-514350">
              <a:lnSpc>
                <a:spcPct val="100000"/>
              </a:lnSpc>
              <a:buAutoNum type="arabicPeriod"/>
              <a:tabLst>
                <a:tab pos="318135" algn="l"/>
                <a:tab pos="331470" algn="l"/>
              </a:tabLst>
            </a:pPr>
            <a:r>
              <a:rPr lang="pl-PL" sz="3000" b="1" spc="-5" dirty="0">
                <a:latin typeface="+mn-lt"/>
                <a:cs typeface="Calibri"/>
              </a:rPr>
              <a:t>Narzucone </a:t>
            </a:r>
            <a:r>
              <a:rPr lang="pl-PL" sz="3000" b="1" dirty="0">
                <a:latin typeface="+mn-lt"/>
                <a:cs typeface="Calibri"/>
              </a:rPr>
              <a:t>z </a:t>
            </a:r>
            <a:r>
              <a:rPr lang="pl-PL" sz="3000" b="1" spc="-5" dirty="0">
                <a:latin typeface="+mn-lt"/>
                <a:cs typeface="Calibri"/>
              </a:rPr>
              <a:t>góry </a:t>
            </a:r>
            <a:r>
              <a:rPr lang="pl-PL" sz="3000" b="1" spc="-35" dirty="0">
                <a:latin typeface="+mn-lt"/>
                <a:cs typeface="Calibri"/>
              </a:rPr>
              <a:t>ramy</a:t>
            </a:r>
            <a:r>
              <a:rPr lang="pl-PL" sz="3000" b="1" spc="-65" dirty="0">
                <a:latin typeface="+mn-lt"/>
                <a:cs typeface="Calibri"/>
              </a:rPr>
              <a:t> </a:t>
            </a:r>
            <a:r>
              <a:rPr lang="pl-PL" sz="3000" b="1" dirty="0">
                <a:latin typeface="+mn-lt"/>
                <a:cs typeface="Calibri"/>
              </a:rPr>
              <a:t>działania</a:t>
            </a:r>
            <a:endParaRPr lang="pl-PL" sz="3000" b="1" spc="-5" dirty="0">
              <a:latin typeface="+mn-lt"/>
              <a:cs typeface="Calibri"/>
            </a:endParaRPr>
          </a:p>
          <a:p>
            <a:pPr marL="12700" marR="631190">
              <a:lnSpc>
                <a:spcPct val="100000"/>
              </a:lnSpc>
              <a:tabLst>
                <a:tab pos="318135" algn="l"/>
                <a:tab pos="331470" algn="l"/>
              </a:tabLst>
            </a:pPr>
            <a:endParaRPr lang="pl-PL" sz="2400" spc="-5" dirty="0">
              <a:latin typeface="+mn-lt"/>
              <a:cs typeface="Calibri"/>
            </a:endParaRPr>
          </a:p>
          <a:p>
            <a:pPr marL="12700" marR="631190">
              <a:lnSpc>
                <a:spcPct val="100000"/>
              </a:lnSpc>
              <a:tabLst>
                <a:tab pos="318135" algn="l"/>
                <a:tab pos="331470" algn="l"/>
              </a:tabLst>
            </a:pPr>
            <a:r>
              <a:rPr sz="2400" spc="-5" dirty="0">
                <a:latin typeface="+mn-lt"/>
                <a:cs typeface="Calibri"/>
              </a:rPr>
              <a:t>Cele </a:t>
            </a:r>
            <a:r>
              <a:rPr sz="2400" spc="-10" dirty="0">
                <a:latin typeface="+mn-lt"/>
                <a:cs typeface="Calibri"/>
              </a:rPr>
              <a:t>istnienia </a:t>
            </a:r>
            <a:r>
              <a:rPr sz="2400" spc="-5" dirty="0">
                <a:latin typeface="+mn-lt"/>
                <a:cs typeface="Calibri"/>
              </a:rPr>
              <a:t>instytucji </a:t>
            </a:r>
            <a:r>
              <a:rPr sz="2400" spc="-15" dirty="0">
                <a:latin typeface="+mn-lt"/>
                <a:cs typeface="Calibri"/>
              </a:rPr>
              <a:t>edukacyjnych</a:t>
            </a:r>
            <a:r>
              <a:rPr sz="2400" spc="-45" dirty="0">
                <a:latin typeface="+mn-lt"/>
                <a:cs typeface="Calibri"/>
              </a:rPr>
              <a:t> </a:t>
            </a:r>
            <a:r>
              <a:rPr sz="2400" spc="-20" dirty="0">
                <a:latin typeface="+mn-lt"/>
                <a:cs typeface="Calibri"/>
              </a:rPr>
              <a:t>zostały</a:t>
            </a:r>
            <a:r>
              <a:rPr lang="pl-PL" sz="2400" spc="-20" dirty="0">
                <a:latin typeface="+mn-lt"/>
                <a:cs typeface="Calibri"/>
              </a:rPr>
              <a:t> </a:t>
            </a:r>
            <a:br>
              <a:rPr lang="pl-PL" sz="2400" spc="-20" dirty="0">
                <a:latin typeface="+mn-lt"/>
                <a:cs typeface="Calibri"/>
              </a:rPr>
            </a:br>
            <a:r>
              <a:rPr sz="2400" dirty="0">
                <a:latin typeface="+mn-lt"/>
                <a:cs typeface="Calibri"/>
              </a:rPr>
              <a:t>jasno </a:t>
            </a:r>
            <a:r>
              <a:rPr sz="2400" spc="-10" dirty="0">
                <a:latin typeface="+mn-lt"/>
                <a:cs typeface="Calibri"/>
              </a:rPr>
              <a:t>określone </a:t>
            </a:r>
            <a:r>
              <a:rPr sz="2400" dirty="0">
                <a:latin typeface="+mn-lt"/>
                <a:cs typeface="Calibri"/>
              </a:rPr>
              <a:t>w </a:t>
            </a:r>
            <a:r>
              <a:rPr sz="2400" spc="-15" dirty="0">
                <a:latin typeface="+mn-lt"/>
                <a:cs typeface="Calibri"/>
              </a:rPr>
              <a:t>dokumentach</a:t>
            </a:r>
            <a:r>
              <a:rPr sz="2400" spc="-20" dirty="0">
                <a:latin typeface="+mn-lt"/>
                <a:cs typeface="Calibri"/>
              </a:rPr>
              <a:t> </a:t>
            </a:r>
            <a:r>
              <a:rPr sz="2400" spc="-5" dirty="0">
                <a:latin typeface="+mn-lt"/>
                <a:cs typeface="Calibri"/>
              </a:rPr>
              <a:t>rządowych</a:t>
            </a:r>
            <a:endParaRPr sz="2400" dirty="0">
              <a:latin typeface="+mn-lt"/>
              <a:cs typeface="Calibri"/>
            </a:endParaRPr>
          </a:p>
          <a:p>
            <a:pPr marL="971550" lvl="1" indent="-342900">
              <a:lnSpc>
                <a:spcPct val="100000"/>
              </a:lnSpc>
              <a:spcBef>
                <a:spcPts val="650"/>
              </a:spcBef>
              <a:buFont typeface="Wingdings" panose="05000000000000000000" pitchFamily="2" charset="2"/>
              <a:buChar char="Ø"/>
              <a:tabLst>
                <a:tab pos="895350" algn="l"/>
              </a:tabLst>
            </a:pPr>
            <a:r>
              <a:rPr sz="2000" spc="-10" dirty="0">
                <a:latin typeface="+mn-lt"/>
                <a:cs typeface="Calibri"/>
              </a:rPr>
              <a:t>tworzenie </a:t>
            </a:r>
            <a:r>
              <a:rPr sz="2000" spc="-15" dirty="0">
                <a:latin typeface="+mn-lt"/>
                <a:cs typeface="Calibri"/>
              </a:rPr>
              <a:t>lokalnych strategii </a:t>
            </a:r>
            <a:r>
              <a:rPr sz="2000" spc="-10" dirty="0">
                <a:latin typeface="+mn-lt"/>
                <a:cs typeface="Calibri"/>
              </a:rPr>
              <a:t>oświatowych </a:t>
            </a:r>
            <a:r>
              <a:rPr sz="2000" dirty="0">
                <a:latin typeface="+mn-lt"/>
                <a:cs typeface="Calibri"/>
              </a:rPr>
              <a:t>musi</a:t>
            </a:r>
            <a:r>
              <a:rPr sz="2000" spc="-10" dirty="0">
                <a:latin typeface="+mn-lt"/>
                <a:cs typeface="Calibri"/>
              </a:rPr>
              <a:t> </a:t>
            </a:r>
            <a:r>
              <a:rPr sz="2000" dirty="0">
                <a:latin typeface="+mn-lt"/>
                <a:cs typeface="Calibri"/>
              </a:rPr>
              <a:t>się</a:t>
            </a:r>
            <a:r>
              <a:rPr lang="pl-PL" sz="2000" dirty="0">
                <a:latin typeface="+mn-lt"/>
                <a:cs typeface="Calibri"/>
              </a:rPr>
              <a:t> </a:t>
            </a:r>
            <a:r>
              <a:rPr sz="2000" spc="-5" dirty="0">
                <a:latin typeface="+mn-lt"/>
                <a:cs typeface="Calibri"/>
              </a:rPr>
              <a:t>odbywać </a:t>
            </a:r>
            <a:r>
              <a:rPr sz="2000" dirty="0">
                <a:latin typeface="+mn-lt"/>
                <a:cs typeface="Calibri"/>
              </a:rPr>
              <a:t>w </a:t>
            </a:r>
            <a:r>
              <a:rPr sz="2000" spc="-15" dirty="0">
                <a:latin typeface="+mn-lt"/>
                <a:cs typeface="Calibri"/>
              </a:rPr>
              <a:t>wyznaczonych </a:t>
            </a:r>
            <a:r>
              <a:rPr sz="2000" spc="-20" dirty="0">
                <a:latin typeface="+mn-lt"/>
                <a:cs typeface="Calibri"/>
              </a:rPr>
              <a:t>przez </a:t>
            </a:r>
            <a:r>
              <a:rPr sz="2000" spc="-5" dirty="0">
                <a:latin typeface="+mn-lt"/>
                <a:cs typeface="Calibri"/>
              </a:rPr>
              <a:t>nie</a:t>
            </a:r>
            <a:r>
              <a:rPr sz="2000" spc="-50" dirty="0">
                <a:latin typeface="+mn-lt"/>
                <a:cs typeface="Calibri"/>
              </a:rPr>
              <a:t> </a:t>
            </a:r>
            <a:r>
              <a:rPr sz="2000" spc="-5" dirty="0">
                <a:latin typeface="+mn-lt"/>
                <a:cs typeface="Calibri"/>
              </a:rPr>
              <a:t>ramach</a:t>
            </a:r>
            <a:endParaRPr sz="2000" dirty="0">
              <a:latin typeface="+mn-lt"/>
              <a:cs typeface="Calibri"/>
            </a:endParaRPr>
          </a:p>
          <a:p>
            <a:pPr marL="1162050" marR="5080" lvl="2" indent="-266700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1435100" algn="l"/>
              </a:tabLst>
            </a:pPr>
            <a:r>
              <a:rPr sz="2000" spc="-15" dirty="0">
                <a:latin typeface="+mn-lt"/>
                <a:cs typeface="Calibri"/>
              </a:rPr>
              <a:t>zakres </a:t>
            </a:r>
            <a:r>
              <a:rPr sz="2000" spc="-10" dirty="0">
                <a:latin typeface="+mn-lt"/>
                <a:cs typeface="Calibri"/>
              </a:rPr>
              <a:t>wyborów </a:t>
            </a:r>
            <a:r>
              <a:rPr sz="2000" spc="-20" dirty="0">
                <a:latin typeface="+mn-lt"/>
                <a:cs typeface="Calibri"/>
              </a:rPr>
              <a:t>strategicznych </a:t>
            </a:r>
            <a:r>
              <a:rPr sz="2000" spc="-15" dirty="0">
                <a:latin typeface="+mn-lt"/>
                <a:cs typeface="Calibri"/>
              </a:rPr>
              <a:t>stojących przed </a:t>
            </a:r>
            <a:r>
              <a:rPr sz="2000" spc="-5" dirty="0">
                <a:latin typeface="+mn-lt"/>
                <a:cs typeface="Calibri"/>
              </a:rPr>
              <a:t>instytucjami  </a:t>
            </a:r>
            <a:r>
              <a:rPr sz="2000" spc="-10" dirty="0">
                <a:latin typeface="+mn-lt"/>
                <a:cs typeface="Calibri"/>
              </a:rPr>
              <a:t>edukacyjnymi </a:t>
            </a:r>
            <a:r>
              <a:rPr sz="2000" dirty="0">
                <a:latin typeface="+mn-lt"/>
                <a:cs typeface="Calibri"/>
              </a:rPr>
              <a:t>i </a:t>
            </a:r>
            <a:r>
              <a:rPr sz="2000" spc="-10" dirty="0">
                <a:latin typeface="+mn-lt"/>
                <a:cs typeface="Calibri"/>
              </a:rPr>
              <a:t>JST jest </a:t>
            </a:r>
            <a:r>
              <a:rPr sz="2000" spc="-5" dirty="0">
                <a:latin typeface="+mn-lt"/>
                <a:cs typeface="Calibri"/>
              </a:rPr>
              <a:t>więc mocno</a:t>
            </a:r>
            <a:r>
              <a:rPr sz="2000" spc="80" dirty="0">
                <a:latin typeface="+mn-lt"/>
                <a:cs typeface="Calibri"/>
              </a:rPr>
              <a:t> </a:t>
            </a:r>
            <a:r>
              <a:rPr sz="2000" spc="-30" dirty="0">
                <a:latin typeface="+mn-lt"/>
                <a:cs typeface="Calibri"/>
              </a:rPr>
              <a:t>ograniczony</a:t>
            </a:r>
            <a:endParaRPr sz="2000" dirty="0">
              <a:latin typeface="+mn-lt"/>
              <a:cs typeface="Calibri"/>
            </a:endParaRPr>
          </a:p>
          <a:p>
            <a:pPr marL="1162050" marR="224154" lvl="2" indent="-2667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1435100" algn="l"/>
              </a:tabLst>
            </a:pPr>
            <a:r>
              <a:rPr sz="2000" spc="-5" dirty="0">
                <a:latin typeface="+mn-lt"/>
                <a:cs typeface="Calibri"/>
              </a:rPr>
              <a:t>Instytucje </a:t>
            </a:r>
            <a:r>
              <a:rPr sz="2000" spc="-20" dirty="0">
                <a:latin typeface="+mn-lt"/>
                <a:cs typeface="Calibri"/>
              </a:rPr>
              <a:t>te </a:t>
            </a:r>
            <a:r>
              <a:rPr sz="2000" spc="-5" dirty="0">
                <a:latin typeface="+mn-lt"/>
                <a:cs typeface="Calibri"/>
              </a:rPr>
              <a:t>są </a:t>
            </a:r>
            <a:r>
              <a:rPr sz="2000" spc="-15" dirty="0">
                <a:latin typeface="+mn-lt"/>
                <a:cs typeface="Calibri"/>
              </a:rPr>
              <a:t>zobowiązane </a:t>
            </a:r>
            <a:r>
              <a:rPr lang="pl-PL" sz="2000" spc="-15" dirty="0">
                <a:latin typeface="+mn-lt"/>
                <a:cs typeface="Calibri"/>
              </a:rPr>
              <a:t>osiągać</a:t>
            </a:r>
            <a:r>
              <a:rPr sz="2000" spc="-15" dirty="0">
                <a:latin typeface="+mn-lt"/>
                <a:cs typeface="Calibri"/>
              </a:rPr>
              <a:t> </a:t>
            </a:r>
            <a:r>
              <a:rPr sz="2000" spc="-5" dirty="0">
                <a:latin typeface="+mn-lt"/>
                <a:cs typeface="Calibri"/>
              </a:rPr>
              <a:t>cele, </a:t>
            </a:r>
            <a:r>
              <a:rPr sz="2000" spc="-20" dirty="0">
                <a:latin typeface="+mn-lt"/>
                <a:cs typeface="Calibri"/>
              </a:rPr>
              <a:t>które </a:t>
            </a:r>
            <a:r>
              <a:rPr sz="2000" spc="-15" dirty="0">
                <a:latin typeface="+mn-lt"/>
                <a:cs typeface="Calibri"/>
              </a:rPr>
              <a:t>stawia  przed </a:t>
            </a:r>
            <a:r>
              <a:rPr sz="2000" spc="-10" dirty="0">
                <a:latin typeface="+mn-lt"/>
                <a:cs typeface="Calibri"/>
              </a:rPr>
              <a:t>nimi</a:t>
            </a:r>
            <a:r>
              <a:rPr sz="2000" spc="-25" dirty="0">
                <a:latin typeface="+mn-lt"/>
                <a:cs typeface="Calibri"/>
              </a:rPr>
              <a:t> </a:t>
            </a:r>
            <a:r>
              <a:rPr sz="2000" spc="-15" dirty="0">
                <a:latin typeface="+mn-lt"/>
                <a:cs typeface="Calibri"/>
              </a:rPr>
              <a:t>ministerstwo</a:t>
            </a:r>
            <a:endParaRPr sz="2000"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6152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79512" y="1556793"/>
            <a:ext cx="8856984" cy="4210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835" indent="-318135">
              <a:lnSpc>
                <a:spcPts val="3420"/>
              </a:lnSpc>
              <a:tabLst>
                <a:tab pos="330835" algn="l"/>
                <a:tab pos="331470" algn="l"/>
              </a:tabLst>
            </a:pPr>
            <a:r>
              <a:rPr lang="pl-PL" sz="3000" b="1" spc="-10" dirty="0">
                <a:latin typeface="+mn-lt"/>
                <a:cs typeface="Calibri"/>
              </a:rPr>
              <a:t>2. </a:t>
            </a:r>
            <a:r>
              <a:rPr lang="pl-PL" sz="30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Ograniczone</a:t>
            </a:r>
            <a:r>
              <a:rPr lang="pl-PL" sz="3000" b="1" spc="-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3000" b="1" spc="-5" dirty="0">
                <a:latin typeface="Calibri" panose="020F0502020204030204" pitchFamily="34" charset="0"/>
                <a:cs typeface="Calibri" panose="020F0502020204030204" pitchFamily="34" charset="0"/>
              </a:rPr>
              <a:t>środki </a:t>
            </a:r>
          </a:p>
          <a:p>
            <a:pPr marL="330835" indent="-318135">
              <a:lnSpc>
                <a:spcPts val="3420"/>
              </a:lnSpc>
              <a:tabLst>
                <a:tab pos="330835" algn="l"/>
                <a:tab pos="331470" algn="l"/>
              </a:tabLst>
            </a:pPr>
            <a:endParaRPr lang="pl-PL" sz="30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30835" indent="-318135">
              <a:lnSpc>
                <a:spcPts val="3420"/>
              </a:lnSpc>
              <a:buFont typeface="Wingdings 3" pitchFamily="18" charset="2"/>
              <a:buChar char="e"/>
              <a:tabLst>
                <a:tab pos="330835" algn="l"/>
                <a:tab pos="331470" algn="l"/>
              </a:tabLst>
            </a:pPr>
            <a:r>
              <a:rPr lang="pl-PL" sz="28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Oświata nieustannie </a:t>
            </a:r>
            <a:r>
              <a:rPr sz="24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zmaga </a:t>
            </a:r>
            <a:r>
              <a:rPr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się</a:t>
            </a:r>
            <a:r>
              <a:rPr sz="2400" i="1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i="1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pl-PL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4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iedofinansowaniem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5488" marR="5080" lvl="1" indent="-284163">
              <a:lnSpc>
                <a:spcPct val="90000"/>
              </a:lnSpc>
              <a:spcBef>
                <a:spcPts val="650"/>
              </a:spcBef>
              <a:buFont typeface="Arial"/>
              <a:buChar char="–"/>
              <a:tabLst>
                <a:tab pos="703580" algn="l"/>
              </a:tabLst>
            </a:pPr>
            <a:r>
              <a:rPr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przy </a:t>
            </a:r>
            <a:r>
              <a:rPr sz="2000" spc="-15" dirty="0">
                <a:latin typeface="Calibri" panose="020F0502020204030204" pitchFamily="34" charset="0"/>
                <a:cs typeface="Calibri" panose="020F0502020204030204" pitchFamily="34" charset="0"/>
              </a:rPr>
              <a:t>ograniczonych </a:t>
            </a:r>
            <a:r>
              <a:rPr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środkach finansowych </a:t>
            </a:r>
            <a:r>
              <a:rPr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łatwiej  podejmować </a:t>
            </a:r>
            <a:r>
              <a:rPr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decyzje </a:t>
            </a:r>
            <a:r>
              <a:rPr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wynikające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z </a:t>
            </a:r>
            <a:r>
              <a:rPr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posiadanych  </a:t>
            </a:r>
            <a:r>
              <a:rPr sz="2000" spc="-35" dirty="0">
                <a:latin typeface="Calibri" panose="020F0502020204030204" pitchFamily="34" charset="0"/>
                <a:cs typeface="Calibri" panose="020F0502020204030204" pitchFamily="34" charset="0"/>
              </a:rPr>
              <a:t>zasobów,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0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nie</a:t>
            </a:r>
            <a:r>
              <a:rPr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pl-PL"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, które wynikają</a:t>
            </a:r>
            <a:r>
              <a:rPr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z </a:t>
            </a:r>
            <a:r>
              <a:rPr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refleksji strategicznej, </a:t>
            </a:r>
            <a:r>
              <a:rPr sz="2000" spc="-20" dirty="0" err="1">
                <a:latin typeface="Calibri" panose="020F0502020204030204" pitchFamily="34" charset="0"/>
                <a:cs typeface="Calibri" panose="020F0502020204030204" pitchFamily="34" charset="0"/>
              </a:rPr>
              <a:t>obranych</a:t>
            </a:r>
            <a:r>
              <a:rPr sz="20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priorytetów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sytuacji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sz="20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otoczeniu</a:t>
            </a:r>
            <a:endParaRPr lang="pl-PL" sz="20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1325" marR="5080" lvl="1">
              <a:lnSpc>
                <a:spcPct val="90000"/>
              </a:lnSpc>
              <a:spcBef>
                <a:spcPts val="650"/>
              </a:spcBef>
              <a:tabLst>
                <a:tab pos="703580" algn="l"/>
              </a:tabLst>
            </a:pP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1325" indent="-428625">
              <a:spcBef>
                <a:spcPts val="330"/>
              </a:spcBef>
              <a:buFont typeface="Wingdings 3" pitchFamily="18" charset="2"/>
              <a:buChar char="e"/>
              <a:tabLst>
                <a:tab pos="330200" algn="l"/>
                <a:tab pos="441325" algn="l"/>
              </a:tabLst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zarządzaniu </a:t>
            </a:r>
            <a:r>
              <a:rPr sz="2400" spc="-20" dirty="0" err="1">
                <a:latin typeface="Calibri" panose="020F0502020204030204" pitchFamily="34" charset="0"/>
                <a:cs typeface="Calibri" panose="020F0502020204030204" pitchFamily="34" charset="0"/>
              </a:rPr>
              <a:t>strategicznym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oświatą</a:t>
            </a:r>
            <a:r>
              <a:rPr lang="pl-PL"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trudno</a:t>
            </a:r>
            <a:r>
              <a:rPr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pl-PL" sz="2400" spc="-5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motywację</a:t>
            </a:r>
            <a:r>
              <a:rPr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finansową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2945" marR="224790" lvl="1" indent="-266700">
              <a:lnSpc>
                <a:spcPts val="2810"/>
              </a:lnSpc>
              <a:spcBef>
                <a:spcPts val="690"/>
              </a:spcBef>
              <a:buFont typeface="Arial"/>
              <a:buChar char="–"/>
              <a:tabLst>
                <a:tab pos="703580" algn="l"/>
              </a:tabLst>
            </a:pPr>
            <a:r>
              <a:rPr lang="pl-PL" sz="2300" spc="-25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000" spc="-25" dirty="0">
                <a:latin typeface="Calibri" panose="020F0502020204030204" pitchFamily="34" charset="0"/>
                <a:cs typeface="Calibri" panose="020F0502020204030204" pitchFamily="34" charset="0"/>
              </a:rPr>
              <a:t>fekty </a:t>
            </a:r>
            <a:r>
              <a:rPr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dobrych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sz="2000" spc="-15" dirty="0">
                <a:latin typeface="Calibri" panose="020F0502020204030204" pitchFamily="34" charset="0"/>
                <a:cs typeface="Calibri" panose="020F0502020204030204" pitchFamily="34" charset="0"/>
              </a:rPr>
              <a:t>skutecznych strategii </a:t>
            </a:r>
            <a:r>
              <a:rPr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oświatowych </a:t>
            </a:r>
            <a:r>
              <a:rPr sz="2000" spc="-20" dirty="0">
                <a:latin typeface="Calibri" panose="020F0502020204030204" pitchFamily="34" charset="0"/>
                <a:cs typeface="Calibri" panose="020F0502020204030204" pitchFamily="34" charset="0"/>
              </a:rPr>
              <a:t>rzadko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dają się </a:t>
            </a:r>
            <a:r>
              <a:rPr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przeliczyć </a:t>
            </a:r>
            <a:r>
              <a:rPr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sz="2000" spc="-20" dirty="0">
                <a:latin typeface="Calibri" panose="020F0502020204030204" pitchFamily="34" charset="0"/>
                <a:cs typeface="Calibri" panose="020F0502020204030204" pitchFamily="34" charset="0"/>
              </a:rPr>
              <a:t>korzyści </a:t>
            </a:r>
            <a:r>
              <a:rPr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finansowe </a:t>
            </a:r>
            <a:r>
              <a:rPr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dla</a:t>
            </a:r>
            <a:r>
              <a:rPr lang="pl-PL"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tych, którzy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sz="20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urzeczywistnili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022E9560-0818-441A-80CE-56A8D38E85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512" y="116632"/>
            <a:ext cx="6645424" cy="1235210"/>
          </a:xfrm>
          <a:prstGeom prst="rect">
            <a:avLst/>
          </a:prstGeom>
        </p:spPr>
        <p:txBody>
          <a:bodyPr vert="horz" wrap="square" lIns="0" tIns="247904" rIns="0" bIns="0" rtlCol="0">
            <a:spAutoFit/>
          </a:bodyPr>
          <a:lstStyle/>
          <a:p>
            <a:pPr marL="5715">
              <a:lnSpc>
                <a:spcPct val="100000"/>
              </a:lnSpc>
            </a:pPr>
            <a:r>
              <a:rPr lang="pl-PL" sz="3200" b="1" spc="-15" dirty="0">
                <a:solidFill>
                  <a:srgbClr val="002060"/>
                </a:solidFill>
                <a:cs typeface="Calibri"/>
              </a:rPr>
              <a:t>Ograniczenia zarządzania </a:t>
            </a:r>
            <a:br>
              <a:rPr lang="pl-PL" sz="3200" b="1" spc="-15" dirty="0">
                <a:solidFill>
                  <a:srgbClr val="002060"/>
                </a:solidFill>
                <a:cs typeface="Calibri"/>
              </a:rPr>
            </a:br>
            <a:r>
              <a:rPr lang="pl-PL" sz="3200" b="1" spc="-20" dirty="0">
                <a:solidFill>
                  <a:srgbClr val="002060"/>
                </a:solidFill>
                <a:cs typeface="Calibri"/>
              </a:rPr>
              <a:t>strategicznego </a:t>
            </a:r>
            <a:r>
              <a:rPr lang="pl-PL" sz="3200" b="1" spc="-5" dirty="0">
                <a:solidFill>
                  <a:srgbClr val="002060"/>
                </a:solidFill>
                <a:cs typeface="Calibri"/>
              </a:rPr>
              <a:t>w</a:t>
            </a:r>
            <a:r>
              <a:rPr lang="pl-PL" sz="3200" b="1" spc="135" dirty="0">
                <a:solidFill>
                  <a:srgbClr val="002060"/>
                </a:solidFill>
                <a:cs typeface="Calibri"/>
              </a:rPr>
              <a:t> </a:t>
            </a:r>
            <a:r>
              <a:rPr lang="pl-PL" sz="3200" b="1" spc="-5" dirty="0">
                <a:solidFill>
                  <a:srgbClr val="002060"/>
                </a:solidFill>
                <a:cs typeface="Calibri"/>
              </a:rPr>
              <a:t>oświacie</a:t>
            </a:r>
            <a:endParaRPr sz="3200" b="1" dirty="0">
              <a:solidFill>
                <a:srgbClr val="00206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7356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7504" y="1340768"/>
            <a:ext cx="8856984" cy="45602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835" marR="5080" indent="-318135">
              <a:lnSpc>
                <a:spcPts val="3240"/>
              </a:lnSpc>
              <a:tabLst>
                <a:tab pos="330835" algn="l"/>
                <a:tab pos="331470" algn="l"/>
              </a:tabLst>
            </a:pPr>
            <a:r>
              <a:rPr lang="pl-PL" sz="3000" b="1" spc="-20" dirty="0">
                <a:latin typeface="Calibri"/>
                <a:cs typeface="Calibri"/>
              </a:rPr>
              <a:t>3. </a:t>
            </a:r>
            <a:r>
              <a:rPr lang="pl-PL" sz="30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Brak</a:t>
            </a:r>
            <a:r>
              <a:rPr lang="pl-PL" sz="3000" b="1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30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konkurencji?</a:t>
            </a:r>
          </a:p>
          <a:p>
            <a:pPr marL="330835" marR="5080" indent="-318135">
              <a:lnSpc>
                <a:spcPts val="3240"/>
              </a:lnSpc>
              <a:tabLst>
                <a:tab pos="330835" algn="l"/>
                <a:tab pos="331470" algn="l"/>
              </a:tabLst>
            </a:pPr>
            <a:endParaRPr lang="pl-PL" sz="3000" b="1" spc="-2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6575" marR="5080" indent="-523875">
              <a:lnSpc>
                <a:spcPts val="3240"/>
              </a:lnSpc>
              <a:buFont typeface="Wingdings 3" pitchFamily="18" charset="2"/>
              <a:buChar char="e"/>
              <a:tabLst>
                <a:tab pos="536575" algn="l"/>
              </a:tabLst>
            </a:pPr>
            <a:r>
              <a:rPr sz="2400" spc="-15" dirty="0">
                <a:latin typeface="Calibri" panose="020F0502020204030204" pitchFamily="34" charset="0"/>
                <a:cs typeface="Calibri" panose="020F0502020204030204" pitchFamily="34" charset="0"/>
              </a:rPr>
              <a:t>Rynek </a:t>
            </a:r>
            <a:r>
              <a:rPr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(klienci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konkurenci)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motywują </a:t>
            </a:r>
            <a:r>
              <a:rPr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podjęcia  działań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doskonalących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sz="2400" spc="-15" dirty="0">
                <a:latin typeface="Calibri" panose="020F0502020204030204" pitchFamily="34" charset="0"/>
                <a:cs typeface="Calibri" panose="020F0502020204030204" pitchFamily="34" charset="0"/>
              </a:rPr>
              <a:t>tworzenia innowacyjnych 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strategii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6575" marR="365760" indent="-523875">
              <a:lnSpc>
                <a:spcPts val="3240"/>
              </a:lnSpc>
              <a:spcBef>
                <a:spcPts val="720"/>
              </a:spcBef>
              <a:buFont typeface="Wingdings 3" pitchFamily="18" charset="2"/>
              <a:buChar char="e"/>
              <a:tabLst>
                <a:tab pos="536575" algn="l"/>
              </a:tabLst>
            </a:pP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Czy rzeczywiście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przypadku </a:t>
            </a:r>
            <a:r>
              <a:rPr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oświaty </a:t>
            </a:r>
            <a:r>
              <a:rPr sz="2400" spc="-15" dirty="0">
                <a:latin typeface="Calibri" panose="020F0502020204030204" pitchFamily="34" charset="0"/>
                <a:cs typeface="Calibri" panose="020F0502020204030204" pitchFamily="34" charset="0"/>
              </a:rPr>
              <a:t>mamy </a:t>
            </a:r>
            <a:r>
              <a:rPr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do 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czynienia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z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naturalnym </a:t>
            </a:r>
            <a:r>
              <a:rPr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monopolem?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93775" lvl="1" indent="-363538">
              <a:lnSpc>
                <a:spcPct val="100000"/>
              </a:lnSpc>
              <a:spcBef>
                <a:spcPts val="290"/>
              </a:spcBef>
              <a:buFont typeface="Arial"/>
              <a:buChar char="–"/>
              <a:tabLst>
                <a:tab pos="1071563" algn="l"/>
              </a:tabLst>
            </a:pP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Brak </a:t>
            </a:r>
            <a:r>
              <a:rPr sz="2400" spc="-15" dirty="0">
                <a:latin typeface="Calibri" panose="020F0502020204030204" pitchFamily="34" charset="0"/>
                <a:cs typeface="Calibri" panose="020F0502020204030204" pitchFamily="34" charset="0"/>
              </a:rPr>
              <a:t>konkurencji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oświacie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może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być</a:t>
            </a:r>
            <a:r>
              <a:rPr sz="2400" spc="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złudny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93775" lvl="1" indent="-363538">
              <a:lnSpc>
                <a:spcPct val="100000"/>
              </a:lnSpc>
              <a:spcBef>
                <a:spcPts val="310"/>
              </a:spcBef>
              <a:buFont typeface="Arial"/>
              <a:buChar char="–"/>
              <a:tabLst>
                <a:tab pos="1071563" algn="l"/>
              </a:tabLst>
            </a:pPr>
            <a:r>
              <a:rPr sz="2400" spc="-15" dirty="0">
                <a:latin typeface="Calibri" panose="020F0502020204030204" pitchFamily="34" charset="0"/>
                <a:cs typeface="Calibri" panose="020F0502020204030204" pitchFamily="34" charset="0"/>
              </a:rPr>
              <a:t>Przyczyny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mechanizmów </a:t>
            </a:r>
            <a:r>
              <a:rPr sz="2400" spc="-15" dirty="0">
                <a:latin typeface="Calibri" panose="020F0502020204030204" pitchFamily="34" charset="0"/>
                <a:cs typeface="Calibri" panose="020F0502020204030204" pitchFamily="34" charset="0"/>
              </a:rPr>
              <a:t>konkurencji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sz="24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oświacie:</a:t>
            </a:r>
          </a:p>
          <a:p>
            <a:pPr marL="1260475" lvl="2" indent="-188913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1260475" algn="l"/>
              </a:tabLst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iż</a:t>
            </a:r>
            <a:r>
              <a:rPr sz="20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5" dirty="0">
                <a:latin typeface="Calibri" panose="020F0502020204030204" pitchFamily="34" charset="0"/>
                <a:cs typeface="Calibri" panose="020F0502020204030204" pitchFamily="34" charset="0"/>
              </a:rPr>
              <a:t>demograficzny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60475" lvl="2" indent="-188913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1260475" algn="l"/>
              </a:tabLst>
            </a:pPr>
            <a:r>
              <a:rPr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technologizacja </a:t>
            </a:r>
            <a:r>
              <a:rPr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sz="2000" spc="-15" dirty="0">
                <a:latin typeface="Calibri" panose="020F0502020204030204" pitchFamily="34" charset="0"/>
                <a:cs typeface="Calibri" panose="020F0502020204030204" pitchFamily="34" charset="0"/>
              </a:rPr>
              <a:t>informatyzacja </a:t>
            </a:r>
            <a:r>
              <a:rPr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procesu</a:t>
            </a:r>
            <a:r>
              <a:rPr sz="2000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nauczania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60475" lvl="2" indent="-188913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1260475" algn="l"/>
              </a:tabLst>
            </a:pPr>
            <a:r>
              <a:rPr sz="2000" spc="-15" dirty="0">
                <a:latin typeface="Calibri" panose="020F0502020204030204" pitchFamily="34" charset="0"/>
                <a:cs typeface="Calibri" panose="020F0502020204030204" pitchFamily="34" charset="0"/>
              </a:rPr>
              <a:t>większa </a:t>
            </a:r>
            <a:r>
              <a:rPr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mobilność</a:t>
            </a:r>
            <a:r>
              <a:rPr sz="2000" spc="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5" dirty="0">
                <a:latin typeface="Calibri" panose="020F0502020204030204" pitchFamily="34" charset="0"/>
                <a:cs typeface="Calibri" panose="020F0502020204030204" pitchFamily="34" charset="0"/>
              </a:rPr>
              <a:t>obywateli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A7064A4B-A8E3-4BF6-AC66-2C7C4F6B52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504" y="0"/>
            <a:ext cx="6717432" cy="1235210"/>
          </a:xfrm>
          <a:prstGeom prst="rect">
            <a:avLst/>
          </a:prstGeom>
        </p:spPr>
        <p:txBody>
          <a:bodyPr vert="horz" wrap="square" lIns="0" tIns="247904" rIns="0" bIns="0" rtlCol="0">
            <a:spAutoFit/>
          </a:bodyPr>
          <a:lstStyle/>
          <a:p>
            <a:pPr marL="5715">
              <a:lnSpc>
                <a:spcPct val="100000"/>
              </a:lnSpc>
            </a:pPr>
            <a:r>
              <a:rPr lang="pl-PL" sz="3200" b="1" spc="-15" dirty="0">
                <a:solidFill>
                  <a:srgbClr val="002060"/>
                </a:solidFill>
                <a:cs typeface="Calibri"/>
              </a:rPr>
              <a:t>Ograniczenia zarządzania </a:t>
            </a:r>
            <a:br>
              <a:rPr lang="pl-PL" sz="3200" b="1" spc="-15" dirty="0">
                <a:solidFill>
                  <a:srgbClr val="002060"/>
                </a:solidFill>
                <a:cs typeface="Calibri"/>
              </a:rPr>
            </a:br>
            <a:r>
              <a:rPr lang="pl-PL" sz="3200" b="1" spc="-20" dirty="0">
                <a:solidFill>
                  <a:srgbClr val="002060"/>
                </a:solidFill>
                <a:cs typeface="Calibri"/>
              </a:rPr>
              <a:t>strategicznego </a:t>
            </a:r>
            <a:r>
              <a:rPr lang="pl-PL" sz="3200" b="1" spc="-5" dirty="0">
                <a:solidFill>
                  <a:srgbClr val="002060"/>
                </a:solidFill>
                <a:cs typeface="Calibri"/>
              </a:rPr>
              <a:t>w</a:t>
            </a:r>
            <a:r>
              <a:rPr lang="pl-PL" sz="3200" b="1" spc="135" dirty="0">
                <a:solidFill>
                  <a:srgbClr val="002060"/>
                </a:solidFill>
                <a:cs typeface="Calibri"/>
              </a:rPr>
              <a:t> </a:t>
            </a:r>
            <a:r>
              <a:rPr lang="pl-PL" sz="3200" b="1" spc="-5" dirty="0">
                <a:solidFill>
                  <a:srgbClr val="002060"/>
                </a:solidFill>
                <a:cs typeface="Calibri"/>
              </a:rPr>
              <a:t>oświacie</a:t>
            </a:r>
            <a:endParaRPr sz="3200" b="1" dirty="0">
              <a:solidFill>
                <a:srgbClr val="00206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4005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23528" y="1484784"/>
            <a:ext cx="8820472" cy="3152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835" indent="-318135">
              <a:lnSpc>
                <a:spcPct val="100000"/>
              </a:lnSpc>
              <a:tabLst>
                <a:tab pos="330835" algn="l"/>
                <a:tab pos="331470" algn="l"/>
              </a:tabLst>
            </a:pPr>
            <a:r>
              <a:rPr lang="pl-PL" sz="3000" b="1" spc="-5" dirty="0">
                <a:latin typeface="+mn-lt"/>
                <a:cs typeface="Calibri"/>
              </a:rPr>
              <a:t>4. </a:t>
            </a:r>
            <a:r>
              <a:rPr lang="pl-PL" sz="3000" b="1" spc="-5" dirty="0">
                <a:latin typeface="Calibri" panose="020F0502020204030204" pitchFamily="34" charset="0"/>
                <a:cs typeface="Calibri" panose="020F0502020204030204" pitchFamily="34" charset="0"/>
              </a:rPr>
              <a:t>Kadencyjność </a:t>
            </a:r>
            <a:r>
              <a:rPr lang="pl-PL" sz="3000" b="1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pl-PL" sz="3000" b="1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3000" b="1" spc="-5" dirty="0">
                <a:latin typeface="Calibri" panose="020F0502020204030204" pitchFamily="34" charset="0"/>
                <a:cs typeface="Calibri" panose="020F0502020204030204" pitchFamily="34" charset="0"/>
              </a:rPr>
              <a:t>polityka</a:t>
            </a:r>
          </a:p>
          <a:p>
            <a:pPr marL="330835" indent="-318135">
              <a:lnSpc>
                <a:spcPct val="100000"/>
              </a:lnSpc>
              <a:tabLst>
                <a:tab pos="330835" algn="l"/>
                <a:tab pos="331470" algn="l"/>
              </a:tabLst>
            </a:pPr>
            <a:endParaRPr lang="pl-PL" sz="3000" spc="-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6575" indent="-441325">
              <a:lnSpc>
                <a:spcPct val="100000"/>
              </a:lnSpc>
              <a:buFont typeface="Wingdings 3" pitchFamily="18" charset="2"/>
              <a:buChar char="e"/>
            </a:pPr>
            <a:r>
              <a:rPr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Kadencyjność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władz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samorządowych</a:t>
            </a:r>
            <a:r>
              <a:rPr lang="pl-PL"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 sprzyja: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98525" marR="5080" lvl="1" indent="-361950">
              <a:lnSpc>
                <a:spcPct val="100000"/>
              </a:lnSpc>
              <a:spcBef>
                <a:spcPts val="650"/>
              </a:spcBef>
              <a:buFont typeface="Arial"/>
              <a:buChar char="–"/>
              <a:tabLst>
                <a:tab pos="8607425" algn="l"/>
              </a:tabLst>
            </a:pPr>
            <a:r>
              <a:rPr sz="20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myśleniu</a:t>
            </a:r>
            <a:r>
              <a:rPr lang="pl-PL"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sz="20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perspektywie</a:t>
            </a:r>
            <a:r>
              <a:rPr lang="pl-PL"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czasu</a:t>
            </a:r>
            <a:r>
              <a:rPr sz="20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trwania</a:t>
            </a:r>
            <a:r>
              <a:rPr lang="pl-PL"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kadencji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98525" marR="19685" lvl="1" indent="-361950">
              <a:lnSpc>
                <a:spcPct val="100000"/>
              </a:lnSpc>
              <a:spcBef>
                <a:spcPts val="625"/>
              </a:spcBef>
              <a:buFont typeface="Arial"/>
              <a:buChar char="–"/>
              <a:tabLst>
                <a:tab pos="8607425" algn="l"/>
              </a:tabLst>
            </a:pPr>
            <a:r>
              <a:rPr lang="pl-PL"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działaniom mało ryzykownym i niekontrowersyjnym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98525" marR="1174115" lvl="1" indent="-361950">
              <a:lnSpc>
                <a:spcPct val="100000"/>
              </a:lnSpc>
              <a:spcBef>
                <a:spcPts val="625"/>
              </a:spcBef>
              <a:buFont typeface="Arial"/>
              <a:buChar char="–"/>
              <a:tabLst>
                <a:tab pos="8607425" algn="l"/>
              </a:tabLst>
            </a:pPr>
            <a:r>
              <a:rPr sz="20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unikaniu</a:t>
            </a:r>
            <a:r>
              <a:rPr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 wyrazistych</a:t>
            </a:r>
            <a:r>
              <a:rPr sz="20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wyborów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98525" marR="19685" lvl="1" indent="-361950">
              <a:lnSpc>
                <a:spcPct val="100000"/>
              </a:lnSpc>
              <a:spcBef>
                <a:spcPts val="625"/>
              </a:spcBef>
              <a:buFont typeface="Arial"/>
              <a:buChar char="–"/>
              <a:tabLst>
                <a:tab pos="8607425" algn="l"/>
              </a:tabLst>
            </a:pPr>
            <a:r>
              <a:rPr lang="pl-PL"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sz="20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miana</a:t>
            </a:r>
            <a:r>
              <a:rPr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 władzy generuje pokusę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odcięcia się</a:t>
            </a:r>
            <a:r>
              <a:rPr sz="20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od  </a:t>
            </a:r>
            <a:r>
              <a:rPr sz="2000" spc="-15" dirty="0">
                <a:latin typeface="Calibri" panose="020F0502020204030204" pitchFamily="34" charset="0"/>
                <a:cs typeface="Calibri" panose="020F0502020204030204" pitchFamily="34" charset="0"/>
              </a:rPr>
              <a:t>poprzedników </a:t>
            </a:r>
            <a:r>
              <a:rPr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bardziej </a:t>
            </a:r>
            <a:r>
              <a:rPr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dla</a:t>
            </a:r>
            <a:r>
              <a:rPr sz="2000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35" dirty="0" err="1">
                <a:latin typeface="Calibri" panose="020F0502020204030204" pitchFamily="34" charset="0"/>
                <a:cs typeface="Calibri" panose="020F0502020204030204" pitchFamily="34" charset="0"/>
              </a:rPr>
              <a:t>zasady</a:t>
            </a:r>
            <a:r>
              <a:rPr sz="2000" spc="-3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pl-PL" sz="20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niż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 z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sz="20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erytorycznego</a:t>
            </a:r>
            <a:r>
              <a:rPr sz="20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uzasadnienia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059832" y="4841879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pl-PL" sz="1000" spc="-10" dirty="0">
                <a:solidFill>
                  <a:srgbClr val="800000"/>
                </a:solidFill>
                <a:cs typeface="Calibri"/>
              </a:rPr>
              <a:t>źródło: </a:t>
            </a:r>
            <a:r>
              <a:rPr lang="pl-PL" sz="1000" spc="-5" dirty="0">
                <a:solidFill>
                  <a:srgbClr val="800000"/>
                </a:solidFill>
                <a:cs typeface="Calibri"/>
              </a:rPr>
              <a:t>Anna Witek-</a:t>
            </a:r>
            <a:r>
              <a:rPr lang="pl-PL" sz="1000" spc="-5" dirty="0" err="1">
                <a:solidFill>
                  <a:srgbClr val="800000"/>
                </a:solidFill>
                <a:cs typeface="Calibri"/>
              </a:rPr>
              <a:t>Crabb</a:t>
            </a:r>
            <a:r>
              <a:rPr lang="pl-PL" sz="1000" spc="-5" dirty="0">
                <a:solidFill>
                  <a:srgbClr val="800000"/>
                </a:solidFill>
                <a:cs typeface="Calibri"/>
              </a:rPr>
              <a:t>, „Zarządzanie </a:t>
            </a:r>
            <a:r>
              <a:rPr lang="pl-PL" sz="1000" spc="-10" dirty="0">
                <a:solidFill>
                  <a:srgbClr val="800000"/>
                </a:solidFill>
                <a:cs typeface="Calibri"/>
              </a:rPr>
              <a:t>strategiczne </a:t>
            </a:r>
            <a:r>
              <a:rPr lang="pl-PL" sz="1000" spc="-15" dirty="0">
                <a:solidFill>
                  <a:srgbClr val="800000"/>
                </a:solidFill>
                <a:cs typeface="Calibri"/>
              </a:rPr>
              <a:t>systemem </a:t>
            </a:r>
            <a:r>
              <a:rPr lang="pl-PL" sz="1000" spc="-10" dirty="0">
                <a:solidFill>
                  <a:srgbClr val="800000"/>
                </a:solidFill>
                <a:cs typeface="Calibri"/>
              </a:rPr>
              <a:t>oświaty </a:t>
            </a:r>
            <a:r>
              <a:rPr lang="pl-PL" sz="1000" spc="-5" dirty="0">
                <a:solidFill>
                  <a:srgbClr val="800000"/>
                </a:solidFill>
                <a:cs typeface="Calibri"/>
              </a:rPr>
              <a:t>– </a:t>
            </a:r>
            <a:r>
              <a:rPr lang="pl-PL" sz="1000" spc="-10" dirty="0">
                <a:solidFill>
                  <a:srgbClr val="800000"/>
                </a:solidFill>
                <a:cs typeface="Calibri"/>
              </a:rPr>
              <a:t>wyzwania </a:t>
            </a:r>
            <a:r>
              <a:rPr lang="pl-PL" sz="1000" spc="-5" dirty="0">
                <a:solidFill>
                  <a:srgbClr val="800000"/>
                </a:solidFill>
                <a:cs typeface="Calibri"/>
              </a:rPr>
              <a:t>i </a:t>
            </a:r>
            <a:r>
              <a:rPr lang="pl-PL" sz="1000" spc="-20" dirty="0">
                <a:solidFill>
                  <a:srgbClr val="800000"/>
                </a:solidFill>
                <a:cs typeface="Calibri"/>
              </a:rPr>
              <a:t>metody”, </a:t>
            </a:r>
            <a:br>
              <a:rPr lang="pl-PL" sz="1000" spc="-20" dirty="0">
                <a:solidFill>
                  <a:srgbClr val="800000"/>
                </a:solidFill>
                <a:cs typeface="Calibri"/>
              </a:rPr>
            </a:br>
            <a:r>
              <a:rPr lang="pl-PL" sz="1000" spc="-5" dirty="0">
                <a:solidFill>
                  <a:srgbClr val="800000"/>
                </a:solidFill>
                <a:cs typeface="Calibri"/>
              </a:rPr>
              <a:t>[w:] </a:t>
            </a:r>
            <a:r>
              <a:rPr lang="pl-PL" sz="1000" spc="-10" dirty="0">
                <a:solidFill>
                  <a:srgbClr val="800000"/>
                </a:solidFill>
                <a:cs typeface="Calibri"/>
              </a:rPr>
              <a:t>Współczesne  </a:t>
            </a:r>
            <a:r>
              <a:rPr lang="pl-PL" sz="1000" spc="-5" dirty="0">
                <a:solidFill>
                  <a:srgbClr val="800000"/>
                </a:solidFill>
                <a:cs typeface="Calibri"/>
              </a:rPr>
              <a:t>Zarządzanie</a:t>
            </a:r>
            <a:r>
              <a:rPr lang="pl-PL" sz="1000" spc="-40" dirty="0">
                <a:solidFill>
                  <a:srgbClr val="800000"/>
                </a:solidFill>
                <a:cs typeface="Calibri"/>
              </a:rPr>
              <a:t> </a:t>
            </a:r>
            <a:r>
              <a:rPr lang="pl-PL" sz="1000" spc="-5" dirty="0">
                <a:solidFill>
                  <a:srgbClr val="800000"/>
                </a:solidFill>
                <a:cs typeface="Calibri"/>
              </a:rPr>
              <a:t>3/2012</a:t>
            </a:r>
            <a:endParaRPr lang="pl-PL" sz="1000" dirty="0">
              <a:solidFill>
                <a:srgbClr val="800000"/>
              </a:solidFill>
              <a:cs typeface="Calibri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6A7D231C-44BD-474B-9679-38436935BD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504" y="44624"/>
            <a:ext cx="6480720" cy="1235210"/>
          </a:xfrm>
          <a:prstGeom prst="rect">
            <a:avLst/>
          </a:prstGeom>
        </p:spPr>
        <p:txBody>
          <a:bodyPr vert="horz" wrap="square" lIns="0" tIns="247904" rIns="0" bIns="0" rtlCol="0">
            <a:spAutoFit/>
          </a:bodyPr>
          <a:lstStyle/>
          <a:p>
            <a:pPr marL="5715">
              <a:lnSpc>
                <a:spcPct val="100000"/>
              </a:lnSpc>
            </a:pPr>
            <a:r>
              <a:rPr lang="pl-PL" sz="3200" b="1" spc="-15" dirty="0">
                <a:solidFill>
                  <a:srgbClr val="002060"/>
                </a:solidFill>
                <a:cs typeface="Calibri"/>
              </a:rPr>
              <a:t>Ograniczenia zarządzania </a:t>
            </a:r>
            <a:br>
              <a:rPr lang="pl-PL" sz="3200" b="1" spc="-15" dirty="0">
                <a:solidFill>
                  <a:srgbClr val="002060"/>
                </a:solidFill>
                <a:cs typeface="Calibri"/>
              </a:rPr>
            </a:br>
            <a:r>
              <a:rPr lang="pl-PL" sz="3200" b="1" spc="-20" dirty="0">
                <a:solidFill>
                  <a:srgbClr val="002060"/>
                </a:solidFill>
                <a:cs typeface="Calibri"/>
              </a:rPr>
              <a:t>strategicznego </a:t>
            </a:r>
            <a:r>
              <a:rPr lang="pl-PL" sz="3200" b="1" spc="-5" dirty="0">
                <a:solidFill>
                  <a:srgbClr val="002060"/>
                </a:solidFill>
                <a:cs typeface="Calibri"/>
              </a:rPr>
              <a:t>w</a:t>
            </a:r>
            <a:r>
              <a:rPr lang="pl-PL" sz="3200" b="1" spc="135" dirty="0">
                <a:solidFill>
                  <a:srgbClr val="002060"/>
                </a:solidFill>
                <a:cs typeface="Calibri"/>
              </a:rPr>
              <a:t> </a:t>
            </a:r>
            <a:r>
              <a:rPr lang="pl-PL" sz="3200" b="1" spc="-5" dirty="0">
                <a:solidFill>
                  <a:srgbClr val="002060"/>
                </a:solidFill>
                <a:cs typeface="Calibri"/>
              </a:rPr>
              <a:t>oświacie</a:t>
            </a:r>
            <a:endParaRPr sz="3200" b="1" dirty="0">
              <a:solidFill>
                <a:srgbClr val="00206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9297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664" y="1340769"/>
            <a:ext cx="6624736" cy="2808311"/>
          </a:xfrm>
        </p:spPr>
        <p:txBody>
          <a:bodyPr/>
          <a:lstStyle/>
          <a:p>
            <a:pPr marL="0" indent="0">
              <a:buNone/>
              <a:tabLst>
                <a:tab pos="1082675" algn="l"/>
              </a:tabLst>
            </a:pPr>
            <a:r>
              <a:rPr lang="pl-PL" sz="4400" b="1" dirty="0">
                <a:solidFill>
                  <a:schemeClr val="accent2">
                    <a:lumMod val="50000"/>
                  </a:schemeClr>
                </a:solidFill>
              </a:rPr>
              <a:t>                </a:t>
            </a:r>
            <a:endParaRPr lang="pl-PL" sz="4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endParaRPr lang="pl-PL" sz="2400" b="1" dirty="0"/>
          </a:p>
          <a:p>
            <a:pPr marL="0" indent="0">
              <a:buNone/>
              <a:tabLst>
                <a:tab pos="0" algn="l"/>
              </a:tabLst>
            </a:pPr>
            <a:r>
              <a:rPr lang="pl-PL" sz="4400" b="1" dirty="0"/>
              <a:t>   </a:t>
            </a:r>
            <a:r>
              <a:rPr lang="pl-PL" sz="4000" b="1" dirty="0">
                <a:solidFill>
                  <a:srgbClr val="002060"/>
                </a:solidFill>
              </a:rPr>
              <a:t>Latający przyrząd </a:t>
            </a:r>
          </a:p>
          <a:p>
            <a:pPr>
              <a:buNone/>
            </a:pPr>
            <a:endParaRPr lang="pl-PL" b="1" dirty="0"/>
          </a:p>
          <a:p>
            <a:pPr>
              <a:buNone/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775620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/>
          <a:lstStyle/>
          <a:p>
            <a:pPr algn="r"/>
            <a:br>
              <a:rPr lang="pl-PL" sz="2000" dirty="0"/>
            </a:br>
            <a:r>
              <a:rPr lang="pl-PL" sz="3200" dirty="0"/>
              <a:t>                                                                  </a:t>
            </a:r>
            <a:br>
              <a:rPr lang="pl-PL" sz="3200" dirty="0"/>
            </a:br>
            <a:b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739949"/>
            <a:ext cx="9144000" cy="4569371"/>
          </a:xfrm>
        </p:spPr>
        <p:txBody>
          <a:bodyPr/>
          <a:lstStyle/>
          <a:p>
            <a:pPr marL="441325" indent="-441325">
              <a:spcAft>
                <a:spcPts val="600"/>
              </a:spcAft>
              <a:buFont typeface="Wingdings 3" pitchFamily="18" charset="2"/>
              <a:buChar char="e"/>
            </a:pPr>
            <a:r>
              <a:rPr lang="pl-PL" sz="2800" dirty="0">
                <a:solidFill>
                  <a:schemeClr val="tx1"/>
                </a:solidFill>
              </a:rPr>
              <a:t>Jaki jest efekt Waszej pracy?</a:t>
            </a:r>
          </a:p>
          <a:p>
            <a:pPr marL="441325" indent="-441325">
              <a:spcAft>
                <a:spcPts val="600"/>
              </a:spcAft>
              <a:buFont typeface="Wingdings 3" pitchFamily="18" charset="2"/>
              <a:buChar char="e"/>
            </a:pPr>
            <a:r>
              <a:rPr lang="pl-PL" sz="2800" dirty="0">
                <a:solidFill>
                  <a:schemeClr val="tx1"/>
                </a:solidFill>
              </a:rPr>
              <a:t>Komu i ile razy udało się trafić w tarczę? </a:t>
            </a:r>
          </a:p>
          <a:p>
            <a:pPr marL="441325" indent="-441325">
              <a:spcAft>
                <a:spcPts val="600"/>
              </a:spcAft>
              <a:buFont typeface="Wingdings 3" pitchFamily="18" charset="2"/>
              <a:buChar char="e"/>
            </a:pPr>
            <a:r>
              <a:rPr lang="pl-PL" sz="2800" dirty="0">
                <a:solidFill>
                  <a:schemeClr val="tx1"/>
                </a:solidFill>
              </a:rPr>
              <a:t>Jak się czuliście wykonując to ćwiczenie?</a:t>
            </a:r>
          </a:p>
          <a:p>
            <a:pPr marL="441325" indent="-441325">
              <a:spcAft>
                <a:spcPts val="600"/>
              </a:spcAft>
              <a:buFont typeface="Wingdings 3" pitchFamily="18" charset="2"/>
              <a:buChar char="e"/>
            </a:pPr>
            <a:r>
              <a:rPr lang="pl-PL" sz="2800" dirty="0">
                <a:solidFill>
                  <a:schemeClr val="tx1"/>
                </a:solidFill>
              </a:rPr>
              <a:t>Jakie są powody wielu nieudanych prób?</a:t>
            </a:r>
          </a:p>
          <a:p>
            <a:pPr marL="441325" indent="-441325">
              <a:spcAft>
                <a:spcPts val="600"/>
              </a:spcAft>
              <a:buFont typeface="Wingdings 3" pitchFamily="18" charset="2"/>
              <a:buChar char="e"/>
            </a:pPr>
            <a:r>
              <a:rPr lang="pl-PL" sz="2800" dirty="0">
                <a:solidFill>
                  <a:schemeClr val="tx1"/>
                </a:solidFill>
              </a:rPr>
              <a:t>Co to znaczy w kontekście zarządzania strategicznego? </a:t>
            </a:r>
          </a:p>
          <a:p>
            <a:pPr marL="441325" indent="-441325">
              <a:spcAft>
                <a:spcPts val="600"/>
              </a:spcAft>
              <a:buFont typeface="Wingdings 3" pitchFamily="18" charset="2"/>
              <a:buChar char="e"/>
            </a:pPr>
            <a:r>
              <a:rPr lang="pl-PL" sz="2800" dirty="0">
                <a:solidFill>
                  <a:schemeClr val="tx1"/>
                </a:solidFill>
              </a:rPr>
              <a:t>Jakie wnioski z tego płyną do Waszej codziennej pracy? </a:t>
            </a:r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11560" y="764704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spc="-15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/>
              </a:rPr>
              <a:t>Refleksja </a:t>
            </a:r>
          </a:p>
        </p:txBody>
      </p:sp>
    </p:spTree>
    <p:extLst>
      <p:ext uri="{BB962C8B-B14F-4D97-AF65-F5344CB8AC3E}">
        <p14:creationId xmlns:p14="http://schemas.microsoft.com/office/powerpoint/2010/main" val="398997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4163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Diagram 2"/>
          <p:cNvGraphicFramePr/>
          <p:nvPr/>
        </p:nvGraphicFramePr>
        <p:xfrm>
          <a:off x="53752" y="0"/>
          <a:ext cx="9036496" cy="1052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0" y="5805264"/>
          <a:ext cx="9395520" cy="1052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801249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785395"/>
          </a:xfrm>
        </p:spPr>
        <p:txBody>
          <a:bodyPr/>
          <a:lstStyle/>
          <a:p>
            <a:pPr algn="ctr">
              <a:buNone/>
            </a:pPr>
            <a:endParaRPr lang="pl-PL" sz="2400" b="1" dirty="0"/>
          </a:p>
          <a:p>
            <a:pPr marL="0" indent="0">
              <a:buNone/>
              <a:tabLst>
                <a:tab pos="0" algn="l"/>
              </a:tabLst>
            </a:pPr>
            <a:r>
              <a:rPr lang="pl-PL" sz="4400" b="1" dirty="0"/>
              <a:t>        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pl-PL" sz="4400" b="1" dirty="0"/>
              <a:t>        </a:t>
            </a:r>
            <a:r>
              <a:rPr lang="pl-PL" sz="4400" b="1" dirty="0">
                <a:solidFill>
                  <a:srgbClr val="002060"/>
                </a:solidFill>
              </a:rPr>
              <a:t>Efekt</a:t>
            </a:r>
            <a:r>
              <a:rPr lang="pl-PL" sz="4400" b="1" dirty="0"/>
              <a:t>                 </a:t>
            </a:r>
            <a:r>
              <a:rPr lang="pl-PL" sz="4400" b="1" dirty="0">
                <a:solidFill>
                  <a:schemeClr val="accent2">
                    <a:lumMod val="50000"/>
                  </a:schemeClr>
                </a:solidFill>
              </a:rPr>
              <a:t>Efektywność!</a:t>
            </a:r>
          </a:p>
          <a:p>
            <a:pPr marL="0" indent="0">
              <a:buNone/>
              <a:tabLst>
                <a:tab pos="0" algn="l"/>
              </a:tabLst>
            </a:pPr>
            <a:endParaRPr lang="pl-PL" b="1" dirty="0"/>
          </a:p>
        </p:txBody>
      </p:sp>
      <p:sp>
        <p:nvSpPr>
          <p:cNvPr id="11" name="Równa się 10"/>
          <p:cNvSpPr/>
          <p:nvPr/>
        </p:nvSpPr>
        <p:spPr>
          <a:xfrm>
            <a:off x="3005272" y="2492896"/>
            <a:ext cx="720080" cy="504056"/>
          </a:xfrm>
          <a:prstGeom prst="mathEqual">
            <a:avLst>
              <a:gd name="adj1" fmla="val 9410"/>
              <a:gd name="adj2" fmla="val 1646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3" name="Minus 12"/>
          <p:cNvSpPr/>
          <p:nvPr/>
        </p:nvSpPr>
        <p:spPr>
          <a:xfrm rot="17419641">
            <a:off x="2826351" y="2474829"/>
            <a:ext cx="1077921" cy="540189"/>
          </a:xfrm>
          <a:prstGeom prst="mathMinus">
            <a:avLst>
              <a:gd name="adj1" fmla="val 18241"/>
            </a:avLst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480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75"/>
            <a:ext cx="9178925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925" y="0"/>
            <a:ext cx="9178925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Diagram 3"/>
          <p:cNvGraphicFramePr/>
          <p:nvPr/>
        </p:nvGraphicFramePr>
        <p:xfrm>
          <a:off x="0" y="0"/>
          <a:ext cx="9144000" cy="134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0" y="5733256"/>
          <a:ext cx="9144000" cy="1124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Objaśnienie w chmurce 6"/>
          <p:cNvSpPr/>
          <p:nvPr/>
        </p:nvSpPr>
        <p:spPr>
          <a:xfrm>
            <a:off x="4940425" y="980728"/>
            <a:ext cx="4203575" cy="2232248"/>
          </a:xfrm>
          <a:prstGeom prst="cloudCallout">
            <a:avLst>
              <a:gd name="adj1" fmla="val -52817"/>
              <a:gd name="adj2" fmla="val -2173"/>
            </a:avLst>
          </a:prstGeom>
          <a:solidFill>
            <a:schemeClr val="bg1">
              <a:lumMod val="85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444208" y="2636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5364088" y="1484784"/>
            <a:ext cx="40444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200" b="1">
                <a:solidFill>
                  <a:schemeClr val="bg1">
                    <a:lumMod val="50000"/>
                  </a:schemeClr>
                </a:solidFill>
              </a:rPr>
              <a:t>Bo wymaga </a:t>
            </a:r>
            <a:r>
              <a:rPr lang="pl-PL" sz="220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pl-PL" sz="2200" b="1">
                <a:solidFill>
                  <a:schemeClr val="bg1">
                    <a:lumMod val="50000"/>
                  </a:schemeClr>
                </a:solidFill>
              </a:rPr>
              <a:t>ajniższych nakładów: czasowych, finansowych, osobowych </a:t>
            </a:r>
            <a:br>
              <a:rPr lang="pl-PL" sz="2200" b="1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2200" b="1">
                <a:solidFill>
                  <a:schemeClr val="bg1">
                    <a:lumMod val="50000"/>
                  </a:schemeClr>
                </a:solidFill>
              </a:rPr>
              <a:t>i wielu, wielu innych…</a:t>
            </a:r>
            <a:endParaRPr lang="pl-PL" sz="22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5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363272" cy="954072"/>
          </a:xfrm>
        </p:spPr>
        <p:txBody>
          <a:bodyPr/>
          <a:lstStyle/>
          <a:p>
            <a:pPr algn="l"/>
            <a:br>
              <a:rPr lang="pl-PL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pl-PL" dirty="0">
                <a:solidFill>
                  <a:srgbClr val="FF0000"/>
                </a:solidFill>
                <a:latin typeface="Comic Sans MS" pitchFamily="66" charset="0"/>
              </a:rPr>
              <a:t>                    </a:t>
            </a:r>
            <a:endParaRPr lang="pl-PL" sz="1800" b="1" dirty="0">
              <a:latin typeface="Comic Sans MS" pitchFamily="66" charset="0"/>
            </a:endParaRPr>
          </a:p>
        </p:txBody>
      </p:sp>
      <p:sp>
        <p:nvSpPr>
          <p:cNvPr id="4099" name="Symbol zastępczy zawartości 2"/>
          <p:cNvSpPr>
            <a:spLocks noGrp="1"/>
          </p:cNvSpPr>
          <p:nvPr>
            <p:ph idx="1"/>
          </p:nvPr>
        </p:nvSpPr>
        <p:spPr>
          <a:xfrm>
            <a:off x="32225" y="1474772"/>
            <a:ext cx="9111775" cy="4330492"/>
          </a:xfrm>
        </p:spPr>
        <p:txBody>
          <a:bodyPr/>
          <a:lstStyle/>
          <a:p>
            <a:pPr>
              <a:buFontTx/>
              <a:buNone/>
            </a:pPr>
            <a:r>
              <a:rPr lang="pl-PL" sz="2600" b="1" dirty="0">
                <a:solidFill>
                  <a:srgbClr val="4062B3"/>
                </a:solidFill>
                <a:cs typeface="Arial" charset="0"/>
              </a:rPr>
              <a:t>Zarządzanie strategiczne </a:t>
            </a:r>
            <a:r>
              <a:rPr lang="pl-PL" sz="2600" b="1" dirty="0">
                <a:solidFill>
                  <a:schemeClr val="tx1"/>
                </a:solidFill>
                <a:cs typeface="Arial" charset="0"/>
              </a:rPr>
              <a:t>– </a:t>
            </a:r>
            <a:r>
              <a:rPr lang="pl-PL" sz="2600" dirty="0">
                <a:solidFill>
                  <a:schemeClr val="tx1"/>
                </a:solidFill>
                <a:cs typeface="Arial" charset="0"/>
              </a:rPr>
              <a:t>koncepcja pojmowania </a:t>
            </a:r>
            <a:br>
              <a:rPr lang="pl-PL" sz="2600" dirty="0">
                <a:solidFill>
                  <a:schemeClr val="tx1"/>
                </a:solidFill>
                <a:cs typeface="Arial" charset="0"/>
              </a:rPr>
            </a:br>
            <a:r>
              <a:rPr lang="pl-PL" sz="2600" dirty="0">
                <a:solidFill>
                  <a:schemeClr val="tx1"/>
                </a:solidFill>
                <a:cs typeface="Arial" charset="0"/>
              </a:rPr>
              <a:t>procesu zarządzania jako jednej zintegrowanej całości, </a:t>
            </a:r>
            <a:br>
              <a:rPr lang="pl-PL" sz="2600" dirty="0">
                <a:solidFill>
                  <a:schemeClr val="tx1"/>
                </a:solidFill>
                <a:cs typeface="Arial" charset="0"/>
              </a:rPr>
            </a:br>
            <a:r>
              <a:rPr lang="pl-PL" sz="2600" dirty="0">
                <a:solidFill>
                  <a:schemeClr val="tx1"/>
                </a:solidFill>
                <a:cs typeface="Arial" charset="0"/>
              </a:rPr>
              <a:t>którą nazwać można systemem totalnego przeciwdziałania niekorzystnym trendom zewnętrznym.</a:t>
            </a:r>
            <a:r>
              <a:rPr lang="pl-PL" sz="2800" dirty="0">
                <a:solidFill>
                  <a:schemeClr val="tx1"/>
                </a:solidFill>
                <a:latin typeface="Calibri" pitchFamily="34" charset="0"/>
              </a:rPr>
              <a:t> </a:t>
            </a:r>
            <a:br>
              <a:rPr lang="pl-PL" sz="2400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pl-PL" sz="2200" dirty="0">
                <a:solidFill>
                  <a:srgbClr val="002060"/>
                </a:solidFill>
              </a:rPr>
              <a:t>                                                                                        </a:t>
            </a:r>
            <a:r>
              <a:rPr lang="pl-PL" sz="2200" b="1" i="1" dirty="0">
                <a:solidFill>
                  <a:srgbClr val="002060"/>
                </a:solidFill>
              </a:rPr>
              <a:t>J. Jeżak</a:t>
            </a:r>
          </a:p>
          <a:p>
            <a:pPr indent="-74613">
              <a:buFontTx/>
              <a:buNone/>
              <a:tabLst>
                <a:tab pos="358775" algn="l"/>
              </a:tabLst>
            </a:pPr>
            <a:endParaRPr lang="pl-PL" sz="1800" b="1" i="1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Tx/>
              <a:buNone/>
            </a:pPr>
            <a:r>
              <a:rPr lang="pl-PL" sz="2600" b="1" dirty="0">
                <a:solidFill>
                  <a:srgbClr val="4062B3"/>
                </a:solidFill>
                <a:cs typeface="Arial" charset="0"/>
              </a:rPr>
              <a:t>Zarządzanie strategiczne </a:t>
            </a:r>
            <a:r>
              <a:rPr lang="pl-PL" sz="2600" dirty="0">
                <a:solidFill>
                  <a:schemeClr val="tx1"/>
                </a:solidFill>
                <a:cs typeface="Arial" charset="0"/>
              </a:rPr>
              <a:t>– działanie polegające na tworzeniu systemowych gwarancji przetrwania organizacji w bliżej nieokreślonych, a jednocześnie w krytycznie istotnych dla przetrwania warunkach.</a:t>
            </a:r>
          </a:p>
          <a:p>
            <a:pPr>
              <a:buFontTx/>
              <a:buNone/>
            </a:pPr>
            <a:r>
              <a:rPr lang="pl-PL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 </a:t>
            </a:r>
            <a:r>
              <a:rPr lang="pl-PL" sz="2200" b="1" dirty="0">
                <a:solidFill>
                  <a:srgbClr val="002060"/>
                </a:solidFill>
                <a:cs typeface="Arial" charset="0"/>
              </a:rPr>
              <a:t>                                                                                         </a:t>
            </a:r>
            <a:r>
              <a:rPr lang="pl-PL" sz="2200" b="1" i="1" dirty="0">
                <a:solidFill>
                  <a:srgbClr val="002060"/>
                </a:solidFill>
                <a:cs typeface="Arial" charset="0"/>
              </a:rPr>
              <a:t>K. </a:t>
            </a:r>
            <a:r>
              <a:rPr lang="pl-PL" sz="2200" b="1" i="1" dirty="0" err="1">
                <a:solidFill>
                  <a:srgbClr val="002060"/>
                </a:solidFill>
                <a:cs typeface="Arial" charset="0"/>
              </a:rPr>
              <a:t>Obłój</a:t>
            </a:r>
            <a:endParaRPr lang="pl-PL" sz="2200" b="1" i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" name="Symbol zastępczy zawartości 2"/>
          <p:cNvSpPr>
            <a:spLocks/>
          </p:cNvSpPr>
          <p:nvPr/>
        </p:nvSpPr>
        <p:spPr bwMode="auto">
          <a:xfrm>
            <a:off x="251520" y="685800"/>
            <a:ext cx="835908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auto" hangingPunct="0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defRPr/>
            </a:pPr>
            <a:endParaRPr lang="pl-PL" sz="2400" kern="0" dirty="0">
              <a:solidFill>
                <a:srgbClr val="00518E"/>
              </a:solidFill>
              <a:latin typeface="Comic Sans MS" pitchFamily="66" charset="0"/>
            </a:endParaRPr>
          </a:p>
          <a:p>
            <a:pPr marL="342900" indent="-342900" eaLnBrk="0" fontAlgn="auto" hangingPunct="0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defRPr/>
            </a:pPr>
            <a:r>
              <a:rPr lang="pl-PL" sz="2400" kern="0" dirty="0">
                <a:solidFill>
                  <a:srgbClr val="00518E"/>
                </a:solidFill>
                <a:latin typeface="Comic Sans MS" pitchFamily="66" charset="0"/>
              </a:rPr>
              <a:t> </a:t>
            </a:r>
          </a:p>
          <a:p>
            <a:pPr marL="342900" indent="-342900" eaLnBrk="0" fontAlgn="auto" hangingPunct="0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defRPr/>
            </a:pPr>
            <a:r>
              <a:rPr lang="pl-PL" sz="2400" b="1" kern="0" dirty="0">
                <a:solidFill>
                  <a:srgbClr val="00518E"/>
                </a:solidFill>
                <a:latin typeface="Comic Sans MS" pitchFamily="66" charset="0"/>
              </a:rPr>
              <a:t>  </a:t>
            </a:r>
          </a:p>
          <a:p>
            <a:pPr marL="342900" indent="-342900" eaLnBrk="0" fontAlgn="auto" hangingPunct="0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Font typeface="Arial" pitchFamily="34" charset="0"/>
              <a:buNone/>
              <a:defRPr/>
            </a:pPr>
            <a:endParaRPr lang="pl-PL" sz="2800" kern="0" dirty="0">
              <a:solidFill>
                <a:srgbClr val="284C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342900" indent="-342900"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defRPr/>
            </a:pPr>
            <a:endParaRPr lang="pl-PL" sz="2400" kern="0" dirty="0">
              <a:solidFill>
                <a:srgbClr val="284C6A"/>
              </a:solidFill>
              <a:latin typeface="Comic Sans MS" pitchFamily="66" charset="0"/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 bwMode="auto">
          <a:xfrm>
            <a:off x="179512" y="116632"/>
            <a:ext cx="6840760" cy="109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pl-PL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Zarządzanie strategiczne – definicje</a:t>
            </a:r>
            <a:endParaRPr lang="pl-PL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14735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99708-5BBD-4CE8-9274-A4C272A90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3141178"/>
            <a:ext cx="8784976" cy="2016013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pl-PL" sz="2400" dirty="0"/>
              <a:t>Istota i rola zarządzania strategicznego</a:t>
            </a:r>
            <a:br>
              <a:rPr lang="pl-PL" sz="2400" dirty="0"/>
            </a:br>
            <a:r>
              <a:rPr lang="pl-PL" sz="2800" dirty="0"/>
              <a:t>Moduł 2</a:t>
            </a:r>
            <a:br>
              <a:rPr lang="pl-PL" sz="2800" dirty="0"/>
            </a:br>
            <a:br>
              <a:rPr lang="pl-PL" sz="2800" dirty="0"/>
            </a:br>
            <a:r>
              <a:rPr lang="pl-PL" sz="1000" dirty="0">
                <a:solidFill>
                  <a:prstClr val="white"/>
                </a:solidFill>
                <a:latin typeface="Tahoma"/>
                <a:ea typeface="+mn-ea"/>
              </a:rPr>
              <a:t>Prezentacje przygotowano na podstawie materiałów z projektu pilotażowego „Wsparcie kadry jednostek samorządu terytorialnego w zarządzaniu oświatą ukierunkowanym na rozwój szkół i kompetencji kluczowych uczniów” współfinansowanego przez Unię Europejską w ramach środków Europejskiego Funduszu Społecznego, realizowanego przez Ośrodek Rozwoju Edukacji. </a:t>
            </a:r>
            <a:br>
              <a:rPr lang="pl-PL" sz="1000" dirty="0">
                <a:solidFill>
                  <a:prstClr val="white"/>
                </a:solidFill>
                <a:latin typeface="Tahoma"/>
                <a:ea typeface="+mn-ea"/>
              </a:rPr>
            </a:br>
            <a:br>
              <a:rPr lang="pl-PL" sz="2800" dirty="0"/>
            </a:br>
            <a:endParaRPr lang="pl-PL" sz="280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33F6E-941D-4266-A8B4-BE821793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968" y="4976961"/>
            <a:ext cx="468052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t" anchorCtr="0"/>
          <a:lstStyle/>
          <a:p>
            <a:pPr algn="r">
              <a:spcBef>
                <a:spcPct val="20000"/>
              </a:spcBef>
            </a:pPr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Autor: Ewa Halska / Dorota Tomaszewicz</a:t>
            </a:r>
          </a:p>
        </p:txBody>
      </p:sp>
    </p:spTree>
    <p:extLst>
      <p:ext uri="{BB962C8B-B14F-4D97-AF65-F5344CB8AC3E}">
        <p14:creationId xmlns:p14="http://schemas.microsoft.com/office/powerpoint/2010/main" val="3370418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ole tekstowe 1"/>
          <p:cNvSpPr txBox="1">
            <a:spLocks noChangeArrowheads="1"/>
          </p:cNvSpPr>
          <p:nvPr/>
        </p:nvSpPr>
        <p:spPr bwMode="auto">
          <a:xfrm>
            <a:off x="323528" y="188640"/>
            <a:ext cx="67687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altLang="pl-PL" sz="3200" b="1" dirty="0">
                <a:solidFill>
                  <a:srgbClr val="002060"/>
                </a:solidFill>
              </a:rPr>
              <a:t>Zarządzanie strategiczne </a:t>
            </a:r>
          </a:p>
          <a:p>
            <a:r>
              <a:rPr lang="pl-PL" altLang="pl-PL" sz="3200" b="1" dirty="0">
                <a:solidFill>
                  <a:srgbClr val="002060"/>
                </a:solidFill>
              </a:rPr>
              <a:t>w edukacji 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179388" y="1772816"/>
            <a:ext cx="856907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65125" indent="-273050">
              <a:buFontTx/>
              <a:buNone/>
              <a:defRPr/>
            </a:pPr>
            <a:r>
              <a:rPr lang="pl-PL" sz="2800" b="1" dirty="0">
                <a:solidFill>
                  <a:schemeClr val="tx1"/>
                </a:solidFill>
              </a:rPr>
              <a:t>  </a:t>
            </a:r>
            <a:r>
              <a:rPr lang="pl-PL" sz="26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pl-PL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proces informacyjno-decyzyjny </a:t>
            </a:r>
            <a:r>
              <a:rPr lang="pl-PL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(wspomagany funkcjami planowania, organizacji i kontroli), </a:t>
            </a:r>
            <a:r>
              <a:rPr lang="pl-PL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którego celem jest rozstrzyganie o kluczowych problemach działalności i rozwoju systemu edukacji, ze szczególnym uwzględnieniem oddziaływań otoczenia i węzłowych czynników własnego potencjału.</a:t>
            </a:r>
          </a:p>
          <a:p>
            <a:pPr indent="-250825">
              <a:buFontTx/>
              <a:buNone/>
              <a:defRPr/>
            </a:pPr>
            <a:endParaRPr lang="pl-PL" sz="1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pl-PL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  <a:defRPr/>
            </a:pPr>
            <a:br>
              <a:rPr lang="pl-P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4115158087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ole tekstowe 1"/>
          <p:cNvSpPr txBox="1">
            <a:spLocks noChangeArrowheads="1"/>
          </p:cNvSpPr>
          <p:nvPr/>
        </p:nvSpPr>
        <p:spPr bwMode="auto">
          <a:xfrm>
            <a:off x="107504" y="332656"/>
            <a:ext cx="68411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l-PL" altLang="pl-PL" sz="3200" b="1" dirty="0">
                <a:solidFill>
                  <a:srgbClr val="002060"/>
                </a:solidFill>
                <a:latin typeface="+mj-lt"/>
              </a:rPr>
              <a:t>Cel zarzadzania strategicznego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196850" y="1412776"/>
            <a:ext cx="8767638" cy="4877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indent="-250825" algn="ctr">
              <a:buFontTx/>
              <a:buNone/>
              <a:defRPr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Tworzenie i realizacja </a:t>
            </a:r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realnej, skutecznej 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użytecznej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oraz </a:t>
            </a:r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mierzalnej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polityki oświatowej w jednostce samorządu terytorialnego </a:t>
            </a:r>
            <a:r>
              <a:rPr lang="pl-PL" sz="2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 odzwierciedlenie dokumencie bazowym określonym w literaturze mianem – </a:t>
            </a:r>
            <a:r>
              <a:rPr lang="pl-PL" sz="24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„Strategia”. </a:t>
            </a:r>
          </a:p>
          <a:p>
            <a:pPr algn="ctr">
              <a:lnSpc>
                <a:spcPct val="100000"/>
              </a:lnSpc>
              <a:buFontTx/>
              <a:buNone/>
              <a:defRPr/>
            </a:pPr>
            <a:endParaRPr lang="pl-PL" sz="2400" b="1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Tx/>
              <a:buNone/>
              <a:defRPr/>
            </a:pPr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praktyce jest to plan strategiczny, który stanowi narzędzie jako środek zarządzania w realizacji polityki oświatowej gminy/miasta/powiatu. </a:t>
            </a:r>
            <a:b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br>
              <a:rPr lang="pl-PL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b="1" dirty="0">
                <a:solidFill>
                  <a:srgbClr val="002060"/>
                </a:solidFill>
              </a:rPr>
              <a:t>  </a:t>
            </a:r>
            <a:endParaRPr lang="pl-PL" sz="1600" dirty="0">
              <a:solidFill>
                <a:schemeClr val="tx1"/>
              </a:solidFill>
            </a:endParaRPr>
          </a:p>
          <a:p>
            <a:pPr>
              <a:defRPr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003673489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696744" cy="936104"/>
          </a:xfrm>
        </p:spPr>
        <p:txBody>
          <a:bodyPr/>
          <a:lstStyle/>
          <a:p>
            <a:r>
              <a:rPr lang="pl-PL" sz="3200" b="1" dirty="0">
                <a:solidFill>
                  <a:srgbClr val="002060"/>
                </a:solidFill>
              </a:rPr>
              <a:t>Atrybuty zarządzania strategicznego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124744"/>
            <a:ext cx="8507288" cy="5001419"/>
          </a:xfrm>
        </p:spPr>
        <p:txBody>
          <a:bodyPr/>
          <a:lstStyle/>
          <a:p>
            <a:pPr marL="625475" indent="-625475">
              <a:spcBef>
                <a:spcPts val="600"/>
              </a:spcBef>
              <a:spcAft>
                <a:spcPts val="600"/>
              </a:spcAft>
              <a:buFont typeface="Wingdings 3" pitchFamily="18" charset="2"/>
              <a:buChar char="e"/>
            </a:pPr>
            <a:r>
              <a:rPr lang="pl-PL" sz="2800" dirty="0"/>
              <a:t>Świadomość celu</a:t>
            </a:r>
          </a:p>
          <a:p>
            <a:pPr marL="625475" indent="-625475">
              <a:spcBef>
                <a:spcPts val="600"/>
              </a:spcBef>
              <a:spcAft>
                <a:spcPts val="600"/>
              </a:spcAft>
              <a:buFont typeface="Wingdings 3" pitchFamily="18" charset="2"/>
              <a:buChar char="e"/>
            </a:pPr>
            <a:r>
              <a:rPr lang="pl-PL" sz="2800" dirty="0"/>
              <a:t>Trafna ocena zmian w otoczeniu</a:t>
            </a:r>
          </a:p>
          <a:p>
            <a:pPr marL="625475" indent="-625475">
              <a:spcBef>
                <a:spcPts val="600"/>
              </a:spcBef>
              <a:spcAft>
                <a:spcPts val="600"/>
              </a:spcAft>
              <a:buFont typeface="Wingdings 3" pitchFamily="18" charset="2"/>
              <a:buChar char="e"/>
            </a:pPr>
            <a:r>
              <a:rPr lang="pl-PL" sz="2800" dirty="0"/>
              <a:t>Otwartość na zmiany</a:t>
            </a:r>
          </a:p>
          <a:p>
            <a:pPr marL="625475" indent="-625475">
              <a:spcBef>
                <a:spcPts val="600"/>
              </a:spcBef>
              <a:spcAft>
                <a:spcPts val="600"/>
              </a:spcAft>
              <a:buFont typeface="Wingdings 3" pitchFamily="18" charset="2"/>
              <a:buChar char="e"/>
            </a:pPr>
            <a:r>
              <a:rPr lang="pl-PL" sz="2800" dirty="0"/>
              <a:t>Myślenie strategiczne</a:t>
            </a:r>
          </a:p>
        </p:txBody>
      </p:sp>
    </p:spTree>
    <p:extLst>
      <p:ext uri="{BB962C8B-B14F-4D97-AF65-F5344CB8AC3E}">
        <p14:creationId xmlns:p14="http://schemas.microsoft.com/office/powerpoint/2010/main" val="1466580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4392488" cy="778098"/>
          </a:xfrm>
        </p:spPr>
        <p:txBody>
          <a:bodyPr/>
          <a:lstStyle/>
          <a:p>
            <a:pPr algn="r"/>
            <a:r>
              <a:rPr lang="pl-PL" sz="3200" b="1" dirty="0">
                <a:solidFill>
                  <a:srgbClr val="002060"/>
                </a:solidFill>
              </a:rPr>
              <a:t>Myślenie strategiczne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4785395"/>
          </a:xfrm>
        </p:spPr>
        <p:txBody>
          <a:bodyPr/>
          <a:lstStyle/>
          <a:p>
            <a:pPr marL="533400" indent="-533400">
              <a:spcBef>
                <a:spcPts val="600"/>
              </a:spcBef>
              <a:spcAft>
                <a:spcPts val="600"/>
              </a:spcAft>
              <a:buFont typeface="Wingdings 3" pitchFamily="18" charset="2"/>
              <a:buChar char="e"/>
              <a:tabLst>
                <a:tab pos="533400" algn="l"/>
              </a:tabLst>
            </a:pPr>
            <a:r>
              <a:rPr lang="pl-PL" sz="2500" dirty="0"/>
              <a:t>Dane same z siebie o niczym nie informują. Ważny jest kontekst, w jakim dane są przetwarzane i interpretowane</a:t>
            </a:r>
          </a:p>
          <a:p>
            <a:pPr marL="533400" indent="-533400">
              <a:spcBef>
                <a:spcPts val="600"/>
              </a:spcBef>
              <a:spcAft>
                <a:spcPts val="600"/>
              </a:spcAft>
              <a:buFont typeface="Wingdings 3" pitchFamily="18" charset="2"/>
              <a:buChar char="e"/>
              <a:tabLst>
                <a:tab pos="533400" algn="l"/>
              </a:tabLst>
            </a:pPr>
            <a:r>
              <a:rPr lang="pl-PL" sz="2500" dirty="0"/>
              <a:t>Informacja, to zinterpretowane dane. Rodzi się w głowie odbiorcy informacji</a:t>
            </a:r>
          </a:p>
          <a:p>
            <a:pPr marL="533400" indent="-533400">
              <a:spcBef>
                <a:spcPts val="600"/>
              </a:spcBef>
              <a:spcAft>
                <a:spcPts val="600"/>
              </a:spcAft>
              <a:buFont typeface="Wingdings 3" pitchFamily="18" charset="2"/>
              <a:buChar char="e"/>
              <a:tabLst>
                <a:tab pos="533400" algn="l"/>
              </a:tabLst>
            </a:pPr>
            <a:r>
              <a:rPr lang="pl-PL" sz="2500" dirty="0"/>
              <a:t>Znajomość danych i informacji nie gwarantuje wzrostu wiedzy. Wiedza jest zawsze w umyśle i tylko dzieląc </a:t>
            </a:r>
            <a:br>
              <a:rPr lang="pl-PL" sz="2500" dirty="0"/>
            </a:br>
            <a:r>
              <a:rPr lang="pl-PL" sz="2500" dirty="0"/>
              <a:t>się nią w relacji z innymi, dajesz sobie i innym szansę </a:t>
            </a:r>
            <a:br>
              <a:rPr lang="pl-PL" sz="2500" dirty="0"/>
            </a:br>
            <a:r>
              <a:rPr lang="pl-PL" sz="2500" dirty="0"/>
              <a:t>na rozwój</a:t>
            </a:r>
          </a:p>
          <a:p>
            <a:pPr marL="533400" indent="-533400">
              <a:spcBef>
                <a:spcPts val="600"/>
              </a:spcBef>
              <a:spcAft>
                <a:spcPts val="600"/>
              </a:spcAft>
              <a:buFont typeface="Wingdings 3" pitchFamily="18" charset="2"/>
              <a:buChar char="e"/>
              <a:tabLst>
                <a:tab pos="533400" algn="l"/>
              </a:tabLst>
            </a:pPr>
            <a:r>
              <a:rPr lang="pl-PL" sz="2500" dirty="0"/>
              <a:t>Mądrość nie konkuruje z nikim i niczym – po prostu jest!</a:t>
            </a:r>
          </a:p>
        </p:txBody>
      </p:sp>
    </p:spTree>
    <p:extLst>
      <p:ext uri="{BB962C8B-B14F-4D97-AF65-F5344CB8AC3E}">
        <p14:creationId xmlns:p14="http://schemas.microsoft.com/office/powerpoint/2010/main" val="3113599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l-PL" sz="3200" b="1" dirty="0">
                <a:solidFill>
                  <a:srgbClr val="002060"/>
                </a:solidFill>
              </a:rPr>
              <a:t>Myślenie strategiczne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91982501"/>
              </p:ext>
            </p:extLst>
          </p:nvPr>
        </p:nvGraphicFramePr>
        <p:xfrm>
          <a:off x="611560" y="836712"/>
          <a:ext cx="784887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251520" y="2007424"/>
            <a:ext cx="2016223" cy="369332"/>
          </a:xfrm>
          <a:prstGeom prst="rect">
            <a:avLst/>
          </a:prstGeom>
          <a:solidFill>
            <a:srgbClr val="FFFF99"/>
          </a:solidFill>
          <a:ln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r>
              <a:rPr lang="pl-PL"/>
              <a:t>Piramida wiedzy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251520" y="4581128"/>
            <a:ext cx="8496944" cy="1107996"/>
          </a:xfrm>
          <a:prstGeom prst="rect">
            <a:avLst/>
          </a:prstGeom>
          <a:solidFill>
            <a:srgbClr val="FFFFCC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Dane, informacje, wiedza i mądrość są zawsze ze sobą systemowo powiązane. Nie przeceniaj żadnego elementu. </a:t>
            </a:r>
          </a:p>
          <a:p>
            <a:pPr algn="ctr"/>
            <a:r>
              <a:rPr lang="pl-PL" sz="2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Dąż do wyrażania mądrości, bo ona wnosi nową wartość i jakość</a:t>
            </a:r>
          </a:p>
        </p:txBody>
      </p:sp>
    </p:spTree>
    <p:extLst>
      <p:ext uri="{BB962C8B-B14F-4D97-AF65-F5344CB8AC3E}">
        <p14:creationId xmlns:p14="http://schemas.microsoft.com/office/powerpoint/2010/main" val="2086644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le tekstowe 1"/>
          <p:cNvSpPr txBox="1">
            <a:spLocks noChangeArrowheads="1"/>
          </p:cNvSpPr>
          <p:nvPr/>
        </p:nvSpPr>
        <p:spPr bwMode="auto">
          <a:xfrm>
            <a:off x="107505" y="188641"/>
            <a:ext cx="8640960" cy="159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66800">
              <a:lnSpc>
                <a:spcPct val="90000"/>
              </a:lnSpc>
              <a:spcAft>
                <a:spcPts val="0"/>
              </a:spcAft>
              <a:defRPr/>
            </a:pPr>
            <a:r>
              <a:rPr lang="pl-PL" sz="32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Etapy</a:t>
            </a:r>
          </a:p>
          <a:p>
            <a:pPr defTabSz="1066800">
              <a:lnSpc>
                <a:spcPct val="90000"/>
              </a:lnSpc>
              <a:spcAft>
                <a:spcPts val="0"/>
              </a:spcAft>
              <a:defRPr/>
            </a:pPr>
            <a:r>
              <a:rPr lang="pl-PL" sz="32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zarządzania strategicznego</a:t>
            </a:r>
          </a:p>
          <a:p>
            <a:pPr algn="ctr">
              <a:defRPr/>
            </a:pPr>
            <a:endParaRPr lang="pl-PL" altLang="pl-PL" sz="4000" b="1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179387" y="1782924"/>
            <a:ext cx="8857107" cy="3158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pl-PL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Prognoza – 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stałe badanie otoczenia w celu wykrycia </a:t>
            </a:r>
            <a:b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analizy trendów, które mogą stanowić szanse i zagrożenia dla systemu edukacji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l-PL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Analiza systemu edukacji - 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diagnoza procesów i struktur,  ujawniająca rzeczywisty potencjał (ludzki, ekonomiczno-finansowy)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l-PL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Wybór oraz praktyczna realizacja strategii rozwoju edukacji 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harmonogram, sposoby i metody monitoringu, ewaluacji, kontrola i modyfikacja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pl-PL" sz="2400" b="1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pl-PL" sz="2800" dirty="0"/>
          </a:p>
          <a:p>
            <a:pPr indent="-250825">
              <a:buFontTx/>
              <a:buNone/>
              <a:defRPr/>
            </a:pPr>
            <a:endParaRPr lang="pl-PL" sz="2800" dirty="0">
              <a:solidFill>
                <a:schemeClr val="tx1"/>
              </a:solidFill>
            </a:endParaRPr>
          </a:p>
          <a:p>
            <a:pPr marL="0" indent="0">
              <a:buFontTx/>
              <a:buNone/>
              <a:defRPr/>
            </a:pPr>
            <a:br>
              <a:rPr lang="pl-PL" sz="1600" dirty="0">
                <a:solidFill>
                  <a:schemeClr val="tx1"/>
                </a:solidFill>
              </a:rPr>
            </a:br>
            <a:endParaRPr lang="pl-PL" sz="1600" dirty="0">
              <a:solidFill>
                <a:schemeClr val="tx1"/>
              </a:solidFill>
            </a:endParaRPr>
          </a:p>
          <a:p>
            <a:pPr>
              <a:defRPr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494242468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900608" y="188640"/>
            <a:ext cx="6339255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39545">
              <a:lnSpc>
                <a:spcPct val="100000"/>
              </a:lnSpc>
            </a:pPr>
            <a:r>
              <a:rPr sz="3200" b="1" spc="-10" dirty="0" err="1">
                <a:solidFill>
                  <a:srgbClr val="002060"/>
                </a:solidFill>
                <a:latin typeface="+mn-lt"/>
                <a:cs typeface="Calibri"/>
              </a:rPr>
              <a:t>Zarządzanie</a:t>
            </a:r>
            <a:r>
              <a:rPr sz="3200" b="1" spc="-65" dirty="0">
                <a:solidFill>
                  <a:srgbClr val="002060"/>
                </a:solidFill>
                <a:latin typeface="+mn-lt"/>
                <a:cs typeface="Calibri"/>
              </a:rPr>
              <a:t> </a:t>
            </a:r>
            <a:r>
              <a:rPr sz="3200" b="1" spc="-20" dirty="0" err="1">
                <a:solidFill>
                  <a:srgbClr val="002060"/>
                </a:solidFill>
                <a:latin typeface="+mn-lt"/>
                <a:cs typeface="Calibri"/>
              </a:rPr>
              <a:t>strategiczne</a:t>
            </a:r>
            <a:br>
              <a:rPr lang="pl-PL" sz="3200" b="1" spc="-20" dirty="0">
                <a:solidFill>
                  <a:srgbClr val="002060"/>
                </a:solidFill>
                <a:latin typeface="+mn-lt"/>
                <a:cs typeface="Calibri"/>
              </a:rPr>
            </a:br>
            <a:r>
              <a:rPr lang="pl-PL" sz="3200" b="1" spc="-20" dirty="0">
                <a:solidFill>
                  <a:srgbClr val="002060"/>
                </a:solidFill>
                <a:latin typeface="+mn-lt"/>
                <a:cs typeface="Calibri"/>
              </a:rPr>
              <a:t>jako element procesu</a:t>
            </a:r>
            <a:endParaRPr sz="3200" dirty="0">
              <a:solidFill>
                <a:srgbClr val="002060"/>
              </a:solidFill>
              <a:latin typeface="+mn-lt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66848" y="404665"/>
            <a:ext cx="5993584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37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59479" y="1578863"/>
            <a:ext cx="2307336" cy="1127760"/>
          </a:xfrm>
          <a:prstGeom prst="rect">
            <a:avLst/>
          </a:prstGeom>
          <a:blipFill>
            <a:blip r:embed="rId2" cstate="print">
              <a:grayscl/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08272" y="1867915"/>
            <a:ext cx="173037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Z</a:t>
            </a:r>
            <a:r>
              <a:rPr sz="2800" spc="-5" dirty="0">
                <a:latin typeface="Calibri"/>
                <a:cs typeface="Calibri"/>
              </a:rPr>
              <a:t>arząd</a:t>
            </a:r>
            <a:r>
              <a:rPr sz="2800" spc="-55" dirty="0">
                <a:latin typeface="Calibri"/>
                <a:cs typeface="Calibri"/>
              </a:rPr>
              <a:t>z</a:t>
            </a:r>
            <a:r>
              <a:rPr sz="2800" spc="-5" dirty="0">
                <a:latin typeface="Calibri"/>
                <a:cs typeface="Calibri"/>
              </a:rPr>
              <a:t>anie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94632" y="2685288"/>
            <a:ext cx="554736" cy="477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78832" y="2455353"/>
            <a:ext cx="468629" cy="5025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effectLst>
            <a:innerShdw blurRad="114300">
              <a:prstClr val="black"/>
            </a:inn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43072" y="3011423"/>
            <a:ext cx="2696337" cy="1308609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823208" y="3164585"/>
            <a:ext cx="1497330" cy="1010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244">
              <a:lnSpc>
                <a:spcPct val="100000"/>
              </a:lnSpc>
            </a:pPr>
            <a:r>
              <a:rPr sz="4000" b="1" spc="-15" dirty="0">
                <a:latin typeface="Calibri"/>
                <a:cs typeface="Calibri"/>
              </a:rPr>
              <a:t>Proces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2400" b="1">
                <a:latin typeface="Calibri"/>
                <a:cs typeface="Calibri"/>
              </a:rPr>
              <a:t>ciąg</a:t>
            </a:r>
            <a:r>
              <a:rPr sz="2400" b="1" spc="-75">
                <a:latin typeface="Calibri"/>
                <a:cs typeface="Calibri"/>
              </a:rPr>
              <a:t> </a:t>
            </a:r>
            <a:r>
              <a:rPr lang="pl-PL" sz="2400" b="1" spc="-75">
                <a:latin typeface="Calibri"/>
                <a:cs typeface="Calibri"/>
              </a:rPr>
              <a:t>zadań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94632" y="4247388"/>
            <a:ext cx="554736" cy="475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57154" y="4145219"/>
            <a:ext cx="509777" cy="5987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effectLst>
            <a:innerShdw blurRad="114300">
              <a:prstClr val="black"/>
            </a:inn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18915" y="4701540"/>
            <a:ext cx="2106167" cy="1129284"/>
          </a:xfrm>
          <a:prstGeom prst="rect">
            <a:avLst/>
          </a:prstGeom>
          <a:blipFill>
            <a:blip r:embed="rId7" cstate="print">
              <a:grayscl/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057269" y="4992370"/>
            <a:ext cx="103251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Z</a:t>
            </a:r>
            <a:r>
              <a:rPr sz="2800" spc="-5" dirty="0">
                <a:latin typeface="Calibri"/>
                <a:cs typeface="Calibri"/>
              </a:rPr>
              <a:t>aso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5" dirty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5676" y="3105911"/>
            <a:ext cx="2581656" cy="15864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2063" y="3511296"/>
            <a:ext cx="2167128" cy="8397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3542" y="3140964"/>
            <a:ext cx="2484259" cy="1476121"/>
          </a:xfrm>
          <a:prstGeom prst="rect">
            <a:avLst/>
          </a:prstGeom>
          <a:blipFill>
            <a:blip r:embed="rId10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3542" y="3140964"/>
            <a:ext cx="2484755" cy="1476375"/>
          </a:xfrm>
          <a:custGeom>
            <a:avLst/>
            <a:gdLst/>
            <a:ahLst/>
            <a:cxnLst/>
            <a:rect l="l" t="t" r="r" b="b"/>
            <a:pathLst>
              <a:path w="2484755" h="1476375">
                <a:moveTo>
                  <a:pt x="0" y="369062"/>
                </a:moveTo>
                <a:lnTo>
                  <a:pt x="1782838" y="369062"/>
                </a:lnTo>
                <a:lnTo>
                  <a:pt x="1782838" y="0"/>
                </a:lnTo>
                <a:lnTo>
                  <a:pt x="2484259" y="738124"/>
                </a:lnTo>
                <a:lnTo>
                  <a:pt x="1782838" y="1476121"/>
                </a:lnTo>
                <a:lnTo>
                  <a:pt x="1782838" y="1107186"/>
                </a:lnTo>
                <a:lnTo>
                  <a:pt x="0" y="1107186"/>
                </a:lnTo>
                <a:lnTo>
                  <a:pt x="0" y="369062"/>
                </a:lnTo>
                <a:close/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78891" y="3590290"/>
            <a:ext cx="1782445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19430">
              <a:lnSpc>
                <a:spcPct val="100000"/>
              </a:lnSpc>
            </a:pPr>
            <a:r>
              <a:rPr sz="1800" b="1" spc="-15" dirty="0">
                <a:solidFill>
                  <a:srgbClr val="464646"/>
                </a:solidFill>
                <a:latin typeface="Calibri"/>
                <a:cs typeface="Calibri"/>
              </a:rPr>
              <a:t>Wejście  </a:t>
            </a:r>
            <a:r>
              <a:rPr sz="1800" b="1" spc="-10" dirty="0">
                <a:solidFill>
                  <a:srgbClr val="464646"/>
                </a:solidFill>
                <a:latin typeface="Calibri"/>
                <a:cs typeface="Calibri"/>
              </a:rPr>
              <a:t>(początek</a:t>
            </a:r>
            <a:r>
              <a:rPr sz="1800" b="1" spc="-3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64646"/>
                </a:solidFill>
                <a:latin typeface="Calibri"/>
                <a:cs typeface="Calibri"/>
              </a:rPr>
              <a:t>procesu</a:t>
            </a:r>
            <a:r>
              <a:rPr sz="1800" spc="-5" dirty="0">
                <a:solidFill>
                  <a:srgbClr val="464646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190488" y="3105911"/>
            <a:ext cx="2328671" cy="15864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90488" y="3511296"/>
            <a:ext cx="2028443" cy="8397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37732" y="3140964"/>
            <a:ext cx="2232278" cy="1476121"/>
          </a:xfrm>
          <a:prstGeom prst="rect">
            <a:avLst/>
          </a:prstGeom>
          <a:blipFill>
            <a:blip r:embed="rId1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37732" y="3140964"/>
            <a:ext cx="2232660" cy="1476375"/>
          </a:xfrm>
          <a:custGeom>
            <a:avLst/>
            <a:gdLst/>
            <a:ahLst/>
            <a:cxnLst/>
            <a:rect l="l" t="t" r="r" b="b"/>
            <a:pathLst>
              <a:path w="2232659" h="1476375">
                <a:moveTo>
                  <a:pt x="0" y="369062"/>
                </a:moveTo>
                <a:lnTo>
                  <a:pt x="1530858" y="369062"/>
                </a:lnTo>
                <a:lnTo>
                  <a:pt x="1530858" y="0"/>
                </a:lnTo>
                <a:lnTo>
                  <a:pt x="2232278" y="738124"/>
                </a:lnTo>
                <a:lnTo>
                  <a:pt x="1530858" y="1476121"/>
                </a:lnTo>
                <a:lnTo>
                  <a:pt x="1530858" y="1107186"/>
                </a:lnTo>
                <a:lnTo>
                  <a:pt x="0" y="1107186"/>
                </a:lnTo>
                <a:lnTo>
                  <a:pt x="0" y="369062"/>
                </a:lnTo>
                <a:close/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358890" y="3590290"/>
            <a:ext cx="181351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515" marR="5080" indent="-44450">
              <a:lnSpc>
                <a:spcPct val="100000"/>
              </a:lnSpc>
            </a:pPr>
            <a:r>
              <a:rPr sz="1800" b="1" spc="-10" dirty="0" err="1">
                <a:solidFill>
                  <a:srgbClr val="464646"/>
                </a:solidFill>
                <a:latin typeface="Calibri"/>
                <a:cs typeface="Calibri"/>
              </a:rPr>
              <a:t>Wyjście</a:t>
            </a:r>
            <a:r>
              <a:rPr sz="1800" b="1" spc="-1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lang="pl-PL" sz="1800" b="1" dirty="0">
                <a:solidFill>
                  <a:srgbClr val="464646"/>
                </a:solidFill>
                <a:latin typeface="Calibri"/>
                <a:cs typeface="Calibri"/>
              </a:rPr>
              <a:t>–</a:t>
            </a:r>
            <a:r>
              <a:rPr sz="1800" b="1" spc="-65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800" b="1" spc="-10" dirty="0" err="1">
                <a:solidFill>
                  <a:srgbClr val="464646"/>
                </a:solidFill>
                <a:latin typeface="Calibri"/>
                <a:cs typeface="Calibri"/>
              </a:rPr>
              <a:t>produkt</a:t>
            </a:r>
            <a:r>
              <a:rPr sz="1800" b="1" spc="-10" dirty="0">
                <a:solidFill>
                  <a:srgbClr val="464646"/>
                </a:solidFill>
                <a:latin typeface="Calibri"/>
                <a:cs typeface="Calibri"/>
              </a:rPr>
              <a:t>  </a:t>
            </a:r>
            <a:r>
              <a:rPr sz="1800" b="1" spc="-15" dirty="0">
                <a:solidFill>
                  <a:srgbClr val="464646"/>
                </a:solidFill>
                <a:latin typeface="Calibri"/>
                <a:cs typeface="Calibri"/>
              </a:rPr>
              <a:t>(koniec</a:t>
            </a:r>
            <a:r>
              <a:rPr sz="1800" b="1" spc="-40" dirty="0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64646"/>
                </a:solidFill>
                <a:latin typeface="Calibri"/>
                <a:cs typeface="Calibri"/>
              </a:rPr>
              <a:t>procesu</a:t>
            </a:r>
            <a:r>
              <a:rPr sz="1800" spc="-10" dirty="0">
                <a:solidFill>
                  <a:srgbClr val="464646"/>
                </a:solidFill>
                <a:latin typeface="Calibri"/>
                <a:cs typeface="Calibri"/>
              </a:rPr>
              <a:t>)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5669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17071F-8DC5-423E-AB24-CB24ACE6F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7452320" cy="791418"/>
          </a:xfrm>
        </p:spPr>
        <p:txBody>
          <a:bodyPr/>
          <a:lstStyle/>
          <a:p>
            <a:r>
              <a:rPr lang="pl-PL" b="1" spc="-5" dirty="0">
                <a:solidFill>
                  <a:srgbClr val="002060"/>
                </a:solidFill>
                <a:cs typeface="Calibri"/>
              </a:rPr>
              <a:t>Pięć </a:t>
            </a:r>
            <a:r>
              <a:rPr lang="pl-PL" b="1" spc="-10" dirty="0">
                <a:solidFill>
                  <a:srgbClr val="002060"/>
                </a:solidFill>
                <a:cs typeface="Calibri"/>
              </a:rPr>
              <a:t>zadań w procesie</a:t>
            </a:r>
            <a:br>
              <a:rPr lang="pl-PL" b="1" spc="-10" dirty="0">
                <a:solidFill>
                  <a:srgbClr val="002060"/>
                </a:solidFill>
                <a:cs typeface="Calibri"/>
              </a:rPr>
            </a:br>
            <a:r>
              <a:rPr lang="pl-PL" b="1" spc="-15" dirty="0">
                <a:solidFill>
                  <a:srgbClr val="002060"/>
                </a:solidFill>
                <a:cs typeface="Calibri"/>
              </a:rPr>
              <a:t>zarządzania</a:t>
            </a:r>
            <a:r>
              <a:rPr lang="pl-PL" b="1" spc="90" dirty="0">
                <a:solidFill>
                  <a:srgbClr val="002060"/>
                </a:solidFill>
                <a:cs typeface="Calibri"/>
              </a:rPr>
              <a:t> </a:t>
            </a:r>
            <a:r>
              <a:rPr lang="pl-PL" b="1" spc="-20" dirty="0">
                <a:solidFill>
                  <a:srgbClr val="002060"/>
                </a:solidFill>
                <a:cs typeface="Calibri"/>
              </a:rPr>
              <a:t>strategicznego</a:t>
            </a:r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7E4CF170-8E92-456C-B178-775CC60D1A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7098531"/>
              </p:ext>
            </p:extLst>
          </p:nvPr>
        </p:nvGraphicFramePr>
        <p:xfrm>
          <a:off x="107504" y="1484784"/>
          <a:ext cx="8713091" cy="4033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3709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04664"/>
            <a:ext cx="6300192" cy="687213"/>
          </a:xfrm>
        </p:spPr>
        <p:txBody>
          <a:bodyPr/>
          <a:lstStyle/>
          <a:p>
            <a:pPr algn="r"/>
            <a:r>
              <a:rPr lang="pl-PL" sz="3200" b="1" dirty="0">
                <a:solidFill>
                  <a:srgbClr val="002060"/>
                </a:solidFill>
              </a:rPr>
              <a:t>Strategia a zarzadzanie strategiczne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199" y="1484784"/>
            <a:ext cx="4040189" cy="432048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Strategia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39552" y="2132856"/>
            <a:ext cx="3672408" cy="3528393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600"/>
              </a:spcAft>
              <a:buFont typeface="Wingdings 3" pitchFamily="18" charset="2"/>
              <a:buChar char="e"/>
            </a:pPr>
            <a:r>
              <a:rPr lang="pl-PL" dirty="0"/>
              <a:t>Długofalowa kompleksowa koncepcja rozwoju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 3" pitchFamily="18" charset="2"/>
              <a:buChar char="e"/>
            </a:pPr>
            <a:r>
              <a:rPr lang="pl-PL" dirty="0"/>
              <a:t>Wsparta planami realizacyjnymi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 3" pitchFamily="18" charset="2"/>
              <a:buChar char="e"/>
            </a:pPr>
            <a:r>
              <a:rPr lang="pl-PL" dirty="0"/>
              <a:t>Strategia oznacza wybór, a jej przyjęcie (uchwała) – gotowość do realizacji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56792"/>
            <a:ext cx="4040189" cy="288032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Zarzadzanie strategiczne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355976" y="2165723"/>
            <a:ext cx="4464496" cy="3495525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600"/>
              </a:spcAft>
              <a:buFont typeface="Wingdings 3" pitchFamily="18" charset="2"/>
              <a:buChar char="e"/>
            </a:pPr>
            <a:r>
              <a:rPr lang="pl-PL" dirty="0"/>
              <a:t>Sztuka kierowania rozwojem organizacji </a:t>
            </a:r>
            <a:r>
              <a:rPr lang="pl-PL" u="sng" dirty="0"/>
              <a:t>w długim okresie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 3" pitchFamily="18" charset="2"/>
              <a:buChar char="e"/>
            </a:pPr>
            <a:r>
              <a:rPr lang="pl-PL" dirty="0"/>
              <a:t>Umiejętność wykorzystywania szans w jej otoczeniu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 3" pitchFamily="18" charset="2"/>
              <a:buChar char="e"/>
            </a:pPr>
            <a:r>
              <a:rPr lang="pl-PL" dirty="0"/>
              <a:t>Umiejętność unikania zagrożeń w jej otoczeniu </a:t>
            </a:r>
          </a:p>
        </p:txBody>
      </p:sp>
    </p:spTree>
    <p:extLst>
      <p:ext uri="{BB962C8B-B14F-4D97-AF65-F5344CB8AC3E}">
        <p14:creationId xmlns:p14="http://schemas.microsoft.com/office/powerpoint/2010/main" val="2758089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ytuł 1"/>
          <p:cNvSpPr>
            <a:spLocks noGrp="1"/>
          </p:cNvSpPr>
          <p:nvPr>
            <p:ph type="title"/>
          </p:nvPr>
        </p:nvSpPr>
        <p:spPr>
          <a:xfrm>
            <a:off x="22225" y="188640"/>
            <a:ext cx="6638007" cy="544786"/>
          </a:xfrm>
        </p:spPr>
        <p:txBody>
          <a:bodyPr/>
          <a:lstStyle/>
          <a:p>
            <a:r>
              <a:rPr lang="pl-PL" b="1" dirty="0">
                <a:solidFill>
                  <a:srgbClr val="002060"/>
                </a:solidFill>
              </a:rPr>
              <a:t>Cechy dobrej strategii</a:t>
            </a:r>
            <a:br>
              <a:rPr lang="pl-PL" sz="3200" b="1" dirty="0">
                <a:solidFill>
                  <a:srgbClr val="800000"/>
                </a:solidFill>
                <a:latin typeface="Calibri" pitchFamily="34" charset="0"/>
              </a:rPr>
            </a:br>
            <a:endParaRPr lang="pl-PL" sz="3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484783"/>
            <a:ext cx="4392488" cy="4032449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pl-PL" b="1" kern="1200" dirty="0">
                <a:solidFill>
                  <a:srgbClr val="002060"/>
                </a:solidFill>
                <a:latin typeface="Calibri" pitchFamily="34" charset="0"/>
              </a:rPr>
              <a:t>     </a:t>
            </a:r>
            <a:r>
              <a:rPr lang="pl-PL" b="1" kern="1200" dirty="0">
                <a:solidFill>
                  <a:srgbClr val="4062B3"/>
                </a:solidFill>
                <a:latin typeface="Calibri" pitchFamily="34" charset="0"/>
              </a:rPr>
              <a:t>Strategia to proces: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pl-PL" b="1" dirty="0">
                <a:solidFill>
                  <a:schemeClr val="tx1"/>
                </a:solidFill>
                <a:latin typeface="Calibri" pitchFamily="34" charset="0"/>
              </a:rPr>
              <a:t>czytelny, transparentny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pl-PL" b="1" dirty="0">
                <a:solidFill>
                  <a:schemeClr val="tx1"/>
                </a:solidFill>
                <a:latin typeface="Calibri" pitchFamily="34" charset="0"/>
              </a:rPr>
              <a:t>monitorowany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pl-PL" b="1" dirty="0">
                <a:solidFill>
                  <a:schemeClr val="tx1"/>
                </a:solidFill>
                <a:latin typeface="Calibri" pitchFamily="34" charset="0"/>
              </a:rPr>
              <a:t>kontrolowany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pl-PL" b="1" dirty="0">
                <a:solidFill>
                  <a:schemeClr val="tx1"/>
                </a:solidFill>
                <a:latin typeface="Calibri" pitchFamily="34" charset="0"/>
              </a:rPr>
              <a:t>ewaluowany </a:t>
            </a:r>
          </a:p>
          <a:p>
            <a:pPr>
              <a:defRPr/>
            </a:pPr>
            <a:endParaRPr lang="pl-PL" dirty="0"/>
          </a:p>
        </p:txBody>
      </p:sp>
      <p:sp>
        <p:nvSpPr>
          <p:cNvPr id="25604" name="Symbol zastępczy zawartości 2"/>
          <p:cNvSpPr txBox="1">
            <a:spLocks/>
          </p:cNvSpPr>
          <p:nvPr/>
        </p:nvSpPr>
        <p:spPr bwMode="auto">
          <a:xfrm>
            <a:off x="4139952" y="1484783"/>
            <a:ext cx="4608512" cy="388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>
              <a:spcBef>
                <a:spcPts val="0"/>
              </a:spcBef>
              <a:buClr>
                <a:schemeClr val="bg2"/>
              </a:buClr>
              <a:defRPr/>
            </a:pPr>
            <a:r>
              <a:rPr lang="pl-PL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sz="2800" b="1" dirty="0">
                <a:solidFill>
                  <a:srgbClr val="4062B3"/>
                </a:solidFill>
                <a:latin typeface="Calibri" pitchFamily="34" charset="0"/>
              </a:rPr>
              <a:t>Od konsekwencji powyższych działań zależy:</a:t>
            </a:r>
            <a:r>
              <a:rPr lang="pl-PL" sz="2800" dirty="0">
                <a:solidFill>
                  <a:srgbClr val="4062B3"/>
                </a:solidFill>
                <a:latin typeface="Calibri" pitchFamily="34" charset="0"/>
              </a:rPr>
              <a:t>        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 typeface="Trebuchet MS" pitchFamily="34" charset="0"/>
              <a:buChar char="−"/>
              <a:defRPr/>
            </a:pPr>
            <a:r>
              <a:rPr lang="pl-PL" sz="2600" b="1" dirty="0">
                <a:latin typeface="Calibri" pitchFamily="34" charset="0"/>
                <a:cs typeface="Arial" pitchFamily="34" charset="0"/>
              </a:rPr>
              <a:t>efektywność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 typeface="Trebuchet MS" pitchFamily="34" charset="0"/>
              <a:buChar char="−"/>
              <a:defRPr/>
            </a:pPr>
            <a:r>
              <a:rPr lang="pl-PL" sz="2600" b="1" dirty="0">
                <a:latin typeface="Calibri" pitchFamily="34" charset="0"/>
                <a:cs typeface="Arial" pitchFamily="34" charset="0"/>
              </a:rPr>
              <a:t> skuteczność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 typeface="Trebuchet MS" pitchFamily="34" charset="0"/>
              <a:buChar char="−"/>
              <a:defRPr/>
            </a:pPr>
            <a:r>
              <a:rPr lang="pl-PL" sz="2600" b="1" dirty="0">
                <a:latin typeface="Calibri" pitchFamily="34" charset="0"/>
                <a:cs typeface="Arial" pitchFamily="34" charset="0"/>
              </a:rPr>
              <a:t> sukces</a:t>
            </a:r>
          </a:p>
        </p:txBody>
      </p:sp>
    </p:spTree>
    <p:extLst>
      <p:ext uri="{BB962C8B-B14F-4D97-AF65-F5344CB8AC3E}">
        <p14:creationId xmlns:p14="http://schemas.microsoft.com/office/powerpoint/2010/main" val="2919464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/>
              <a:t>Plan sesji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00201"/>
            <a:ext cx="8568952" cy="312494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sz="2800" dirty="0">
                <a:solidFill>
                  <a:schemeClr val="tx1"/>
                </a:solidFill>
              </a:rPr>
              <a:t>Jeśli nie wiesz dokąd idziesz…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800" dirty="0">
                <a:solidFill>
                  <a:schemeClr val="tx1"/>
                </a:solidFill>
              </a:rPr>
              <a:t>Administrowanie a zarządzanie strategiczne oświatą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800" dirty="0">
                <a:solidFill>
                  <a:schemeClr val="tx1"/>
                </a:solidFill>
              </a:rPr>
              <a:t>Budowanie planu strategicznego – struktura dokumentu</a:t>
            </a:r>
          </a:p>
        </p:txBody>
      </p:sp>
    </p:spTree>
    <p:extLst>
      <p:ext uri="{BB962C8B-B14F-4D97-AF65-F5344CB8AC3E}">
        <p14:creationId xmlns:p14="http://schemas.microsoft.com/office/powerpoint/2010/main" val="4231398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ole tekstowe 2"/>
          <p:cNvSpPr txBox="1">
            <a:spLocks noChangeArrowheads="1"/>
          </p:cNvSpPr>
          <p:nvPr/>
        </p:nvSpPr>
        <p:spPr bwMode="auto">
          <a:xfrm>
            <a:off x="250825" y="1052513"/>
            <a:ext cx="8642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l-PL" altLang="pl-PL" sz="2400"/>
          </a:p>
        </p:txBody>
      </p:sp>
      <p:sp>
        <p:nvSpPr>
          <p:cNvPr id="7" name="Prostokąt zaokrąglony 6"/>
          <p:cNvSpPr/>
          <p:nvPr/>
        </p:nvSpPr>
        <p:spPr>
          <a:xfrm>
            <a:off x="1115616" y="2096852"/>
            <a:ext cx="6192688" cy="266429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By zarządzać strategiczni</a:t>
            </a:r>
          </a:p>
          <a:p>
            <a:pPr algn="ctr">
              <a:defRPr/>
            </a:pPr>
            <a:endParaRPr lang="pl-PL" sz="28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pl-PL" sz="2800" b="1" dirty="0">
                <a:solidFill>
                  <a:schemeClr val="tx1"/>
                </a:solidFill>
              </a:rPr>
              <a:t> oświatą potrzebuję…</a:t>
            </a:r>
          </a:p>
        </p:txBody>
      </p:sp>
      <p:sp>
        <p:nvSpPr>
          <p:cNvPr id="8" name="Prostokąt 7"/>
          <p:cNvSpPr/>
          <p:nvPr/>
        </p:nvSpPr>
        <p:spPr>
          <a:xfrm>
            <a:off x="179512" y="260648"/>
            <a:ext cx="6408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002060"/>
                </a:solidFill>
                <a:latin typeface="+mj-lt"/>
              </a:rPr>
              <a:t>Znając istotę i rolę zarządzania strategicznego</a:t>
            </a:r>
          </a:p>
        </p:txBody>
      </p:sp>
    </p:spTree>
    <p:extLst>
      <p:ext uri="{BB962C8B-B14F-4D97-AF65-F5344CB8AC3E}">
        <p14:creationId xmlns:p14="http://schemas.microsoft.com/office/powerpoint/2010/main" val="3069427602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4294967295"/>
          </p:nvPr>
        </p:nvSpPr>
        <p:spPr>
          <a:xfrm>
            <a:off x="1601671" y="3645024"/>
            <a:ext cx="5211086" cy="755526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Dziękuję za uwagę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3EF84AA-7A33-40EF-A957-F80D33A1696F}"/>
              </a:ext>
            </a:extLst>
          </p:cNvPr>
          <p:cNvSpPr/>
          <p:nvPr/>
        </p:nvSpPr>
        <p:spPr>
          <a:xfrm>
            <a:off x="4545073" y="3927344"/>
            <a:ext cx="328067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1500" b="1" dirty="0">
                <a:solidFill>
                  <a:prstClr val="white"/>
                </a:solidFill>
                <a:latin typeface="Calibri" panose="020F0502020204030204" pitchFamily="34" charset="0"/>
              </a:rPr>
              <a:t> Dorota Tomaszewicz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1500" dirty="0">
                <a:solidFill>
                  <a:prstClr val="white"/>
                </a:solidFill>
                <a:latin typeface="Calibri" panose="020F0502020204030204" pitchFamily="34" charset="0"/>
              </a:rPr>
              <a:t>Ekspert merytoryczny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b="1" dirty="0" err="1">
                <a:solidFill>
                  <a:prstClr val="white"/>
                </a:solidFill>
                <a:latin typeface="Calibri" panose="020F0502020204030204" pitchFamily="34" charset="0"/>
              </a:rPr>
              <a:t>Coach</a:t>
            </a:r>
            <a:r>
              <a:rPr lang="pl-PL" altLang="pl-PL" b="1" dirty="0">
                <a:solidFill>
                  <a:prstClr val="white"/>
                </a:solidFill>
                <a:latin typeface="Calibri" panose="020F0502020204030204" pitchFamily="34" charset="0"/>
              </a:rPr>
              <a:t> ICC </a:t>
            </a:r>
            <a:r>
              <a:rPr lang="pl-PL" altLang="pl-PL" b="1" dirty="0">
                <a:solidFill>
                  <a:prstClr val="white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</a:t>
            </a:r>
            <a:r>
              <a:rPr lang="pl-PL" altLang="pl-PL" b="1" dirty="0">
                <a:solidFill>
                  <a:prstClr val="white"/>
                </a:solidFill>
                <a:latin typeface="Calibri" panose="020F0502020204030204" pitchFamily="34" charset="0"/>
              </a:rPr>
              <a:t> trener  </a:t>
            </a:r>
            <a:r>
              <a:rPr lang="pl-PL" altLang="pl-PL" b="1" dirty="0">
                <a:solidFill>
                  <a:prstClr val="white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pl-PL" altLang="pl-PL" b="1" dirty="0">
                <a:solidFill>
                  <a:prstClr val="white"/>
                </a:solidFill>
                <a:latin typeface="Calibri" panose="020F0502020204030204" pitchFamily="34" charset="0"/>
              </a:rPr>
              <a:t> asesor AC/DC </a:t>
            </a:r>
            <a:r>
              <a:rPr lang="pl-PL" altLang="pl-PL" b="1" dirty="0">
                <a:solidFill>
                  <a:prstClr val="white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ekspert ORE</a:t>
            </a:r>
            <a:r>
              <a:rPr lang="pl-PL" altLang="pl-PL" b="1" dirty="0">
                <a:solidFill>
                  <a:prstClr val="white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5" name="Obraz 2">
            <a:extLst>
              <a:ext uri="{FF2B5EF4-FFF2-40B4-BE49-F238E27FC236}">
                <a16:creationId xmlns:a16="http://schemas.microsoft.com/office/drawing/2014/main" id="{92B224BE-0B98-4C38-ADCD-0E67E9B41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11" y="1942766"/>
            <a:ext cx="2039541" cy="208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01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624736" cy="1296144"/>
          </a:xfrm>
        </p:spPr>
        <p:txBody>
          <a:bodyPr/>
          <a:lstStyle/>
          <a:p>
            <a:r>
              <a:rPr lang="pl-PL" sz="2800" dirty="0"/>
              <a:t>Ćwiczenie 1</a:t>
            </a:r>
            <a:br>
              <a:rPr lang="pl-PL" sz="3200" dirty="0"/>
            </a:br>
            <a:r>
              <a:rPr lang="pl-PL" sz="2400" b="1" dirty="0"/>
              <a:t>Jednym z obowiązków ustawowych JST </a:t>
            </a:r>
            <a:br>
              <a:rPr lang="pl-PL" sz="2400" b="1" dirty="0"/>
            </a:br>
            <a:r>
              <a:rPr lang="pl-PL" sz="2400" b="1" dirty="0"/>
              <a:t>jest przygotowanie </a:t>
            </a:r>
            <a:r>
              <a:rPr lang="pl-PL" sz="2400" b="1" i="1" dirty="0"/>
              <a:t>Informacji o stanie …</a:t>
            </a:r>
            <a:br>
              <a:rPr lang="pl-PL" sz="2400" b="1" i="1" dirty="0"/>
            </a:br>
            <a:endParaRPr lang="pl-PL" sz="2400" b="1" i="1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700808"/>
            <a:ext cx="8568952" cy="4104456"/>
          </a:xfrm>
        </p:spPr>
        <p:txBody>
          <a:bodyPr/>
          <a:lstStyle/>
          <a:p>
            <a:pPr marL="274638" indent="-274638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2800" i="1" dirty="0">
                <a:solidFill>
                  <a:schemeClr val="accent2">
                    <a:lumMod val="50000"/>
                  </a:schemeClr>
                </a:solidFill>
              </a:rPr>
              <a:t>W oparciu o jakie dane przygotowujecie Informację </a:t>
            </a:r>
            <a:br>
              <a:rPr lang="pl-PL" sz="2800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2800" i="1" dirty="0">
                <a:solidFill>
                  <a:schemeClr val="accent2">
                    <a:lumMod val="50000"/>
                  </a:schemeClr>
                </a:solidFill>
              </a:rPr>
              <a:t>o stanie realizacji zadań oświatowych? </a:t>
            </a:r>
          </a:p>
          <a:p>
            <a:pPr marL="274638" indent="-274638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2800" i="1" dirty="0">
                <a:solidFill>
                  <a:schemeClr val="accent2">
                    <a:lumMod val="50000"/>
                  </a:schemeClr>
                </a:solidFill>
              </a:rPr>
              <a:t>Jakimi zasadami kierujecie się przygotowując   </a:t>
            </a:r>
            <a:br>
              <a:rPr lang="pl-PL" sz="2800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2800" i="1" dirty="0">
                <a:solidFill>
                  <a:schemeClr val="accent2">
                    <a:lumMod val="50000"/>
                  </a:schemeClr>
                </a:solidFill>
              </a:rPr>
              <a:t>  Informację? </a:t>
            </a:r>
          </a:p>
          <a:p>
            <a:pPr marL="274638" indent="-274638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2800" i="1" dirty="0">
                <a:solidFill>
                  <a:schemeClr val="accent2">
                    <a:lumMod val="50000"/>
                  </a:schemeClr>
                </a:solidFill>
              </a:rPr>
              <a:t>Kto przygotowuje Informację? </a:t>
            </a:r>
          </a:p>
          <a:p>
            <a:pPr marL="274638" indent="-274638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2800" i="1" dirty="0">
                <a:solidFill>
                  <a:schemeClr val="accent2">
                    <a:lumMod val="50000"/>
                  </a:schemeClr>
                </a:solidFill>
              </a:rPr>
              <a:t>Co się dzieje dalej z Informacją o stanie realizacji zadań oświatowych?                                                        </a:t>
            </a:r>
            <a:r>
              <a:rPr lang="pl-PL" sz="1800" b="1" i="1" dirty="0"/>
              <a:t>czas – 15 min</a:t>
            </a:r>
            <a:endParaRPr lang="pl-PL" sz="1800" i="1" dirty="0">
              <a:solidFill>
                <a:schemeClr val="accent2">
                  <a:lumMod val="50000"/>
                </a:schemeClr>
              </a:solidFill>
            </a:endParaRPr>
          </a:p>
          <a:p>
            <a:pPr marL="274638" indent="-274638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pl-PL" sz="1400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algn="ctr">
              <a:buNone/>
            </a:pPr>
            <a:r>
              <a:rPr lang="pl-PL" sz="2000" b="1" i="1" dirty="0"/>
              <a:t>.</a:t>
            </a:r>
          </a:p>
          <a:p>
            <a:pPr marL="457200" indent="-457200">
              <a:buNone/>
            </a:pPr>
            <a:endParaRPr lang="pl-PL" sz="2400" dirty="0"/>
          </a:p>
          <a:p>
            <a:pPr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2151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16631"/>
            <a:ext cx="3888432" cy="1224135"/>
          </a:xfrm>
        </p:spPr>
        <p:txBody>
          <a:bodyPr/>
          <a:lstStyle/>
          <a:p>
            <a:br>
              <a:rPr lang="pl-PL" sz="2000" dirty="0"/>
            </a:br>
            <a:r>
              <a:rPr lang="pl-PL" sz="2000" dirty="0">
                <a:solidFill>
                  <a:schemeClr val="accent2">
                    <a:lumMod val="50000"/>
                  </a:schemeClr>
                </a:solidFill>
              </a:rPr>
              <a:t>Ćwiczenie 1</a:t>
            </a:r>
            <a:br>
              <a:rPr lang="pl-PL" sz="2000" dirty="0"/>
            </a:br>
            <a:br>
              <a:rPr lang="pl-PL" sz="2000" dirty="0"/>
            </a:br>
            <a:br>
              <a:rPr lang="pl-PL" sz="2800" dirty="0">
                <a:solidFill>
                  <a:schemeClr val="accent2">
                    <a:lumMod val="50000"/>
                  </a:schemeClr>
                </a:solidFill>
              </a:rPr>
            </a:br>
            <a:endParaRPr lang="pl-PL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556793"/>
            <a:ext cx="8424936" cy="3672407"/>
          </a:xfrm>
        </p:spPr>
        <p:txBody>
          <a:bodyPr/>
          <a:lstStyle/>
          <a:p>
            <a:pPr algn="ctr">
              <a:buNone/>
            </a:pPr>
            <a:r>
              <a:rPr lang="pl-PL" sz="3600" b="1" dirty="0">
                <a:solidFill>
                  <a:srgbClr val="002060"/>
                </a:solidFill>
              </a:rPr>
              <a:t>W jaki sposób zarządzacie Państwo swoją oświatą? </a:t>
            </a:r>
          </a:p>
          <a:p>
            <a:pPr algn="ctr">
              <a:buNone/>
            </a:pPr>
            <a:endParaRPr lang="pl-PL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pl-PL" sz="3000" b="1" i="1" dirty="0">
                <a:solidFill>
                  <a:schemeClr val="accent2">
                    <a:lumMod val="50000"/>
                  </a:schemeClr>
                </a:solidFill>
              </a:rPr>
              <a:t>czyli… </a:t>
            </a:r>
          </a:p>
          <a:p>
            <a:pPr algn="ctr">
              <a:buNone/>
            </a:pPr>
            <a:endParaRPr lang="pl-PL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3000" b="1" dirty="0">
                <a:solidFill>
                  <a:srgbClr val="002060"/>
                </a:solidFill>
              </a:rPr>
              <a:t>Jakie zasady/reguły dominują w bieżącej realizacji Waszej polityki oświatowej ?</a:t>
            </a:r>
          </a:p>
          <a:p>
            <a:pPr algn="ctr">
              <a:buNone/>
            </a:pPr>
            <a:endParaRPr lang="pl-PL" sz="3600" b="1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pl-PL" sz="2000" i="1" dirty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                          </a:t>
            </a:r>
            <a:r>
              <a:rPr lang="pl-PL" sz="2000" b="1" i="1" dirty="0">
                <a:solidFill>
                  <a:schemeClr val="accent2">
                    <a:lumMod val="50000"/>
                  </a:schemeClr>
                </a:solidFill>
              </a:rPr>
              <a:t>czas – 10 min.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66016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br>
              <a:rPr lang="pl-PL" sz="2000" dirty="0"/>
            </a:br>
            <a:r>
              <a:rPr lang="pl-PL" sz="2000" dirty="0">
                <a:solidFill>
                  <a:schemeClr val="accent2">
                    <a:lumMod val="50000"/>
                  </a:schemeClr>
                </a:solidFill>
              </a:rPr>
              <a:t>Ćwiczenie 1 – cd.</a:t>
            </a:r>
            <a:br>
              <a:rPr lang="pl-PL" sz="2000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pl-PL" sz="2000" dirty="0"/>
            </a:br>
            <a:br>
              <a:rPr lang="pl-PL" sz="2000" dirty="0"/>
            </a:br>
            <a:endParaRPr lang="pl-PL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988841"/>
            <a:ext cx="8136904" cy="2808312"/>
          </a:xfrm>
        </p:spPr>
        <p:txBody>
          <a:bodyPr/>
          <a:lstStyle/>
          <a:p>
            <a:pPr marL="0" indent="0" algn="ctr">
              <a:buNone/>
            </a:pPr>
            <a:r>
              <a:rPr lang="pl-PL" sz="3600" b="1" dirty="0">
                <a:solidFill>
                  <a:srgbClr val="002060"/>
                </a:solidFill>
              </a:rPr>
              <a:t>W oparciu o następny slajd – zastanówcie się, który typ zarządzania u Was przeważa/dominuje ? </a:t>
            </a:r>
          </a:p>
        </p:txBody>
      </p:sp>
    </p:spTree>
    <p:extLst>
      <p:ext uri="{BB962C8B-B14F-4D97-AF65-F5344CB8AC3E}">
        <p14:creationId xmlns:p14="http://schemas.microsoft.com/office/powerpoint/2010/main" val="3000850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2E57EC-2AB3-4F93-9B97-B7B872182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6840760" cy="792088"/>
          </a:xfrm>
        </p:spPr>
        <p:txBody>
          <a:bodyPr/>
          <a:lstStyle/>
          <a:p>
            <a:r>
              <a:rPr lang="pl-PL" dirty="0"/>
              <a:t>Administrowanie</a:t>
            </a:r>
            <a:br>
              <a:rPr lang="pl-PL" dirty="0"/>
            </a:br>
            <a:r>
              <a:rPr lang="pl-PL" dirty="0"/>
              <a:t>a zarządzanie strategiczne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3225665-D6A4-4981-83E6-1D0E6C5B79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411251"/>
              </p:ext>
            </p:extLst>
          </p:nvPr>
        </p:nvGraphicFramePr>
        <p:xfrm>
          <a:off x="755576" y="1397000"/>
          <a:ext cx="7632849" cy="383220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544283">
                  <a:extLst>
                    <a:ext uri="{9D8B030D-6E8A-4147-A177-3AD203B41FA5}">
                      <a16:colId xmlns:a16="http://schemas.microsoft.com/office/drawing/2014/main" val="1447067517"/>
                    </a:ext>
                  </a:extLst>
                </a:gridCol>
                <a:gridCol w="2544283">
                  <a:extLst>
                    <a:ext uri="{9D8B030D-6E8A-4147-A177-3AD203B41FA5}">
                      <a16:colId xmlns:a16="http://schemas.microsoft.com/office/drawing/2014/main" val="2895524765"/>
                    </a:ext>
                  </a:extLst>
                </a:gridCol>
                <a:gridCol w="2544283">
                  <a:extLst>
                    <a:ext uri="{9D8B030D-6E8A-4147-A177-3AD203B41FA5}">
                      <a16:colId xmlns:a16="http://schemas.microsoft.com/office/drawing/2014/main" val="464046161"/>
                    </a:ext>
                  </a:extLst>
                </a:gridCol>
              </a:tblGrid>
              <a:tr h="1011315"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  <a:p>
                      <a:pPr algn="ctr"/>
                      <a:r>
                        <a:rPr lang="pl-PL" dirty="0"/>
                        <a:t>Cecha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  <a:p>
                      <a:pPr algn="ctr"/>
                      <a:r>
                        <a:rPr lang="pl-PL" dirty="0"/>
                        <a:t>ADMINISTROWANIE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  <a:p>
                      <a:pPr algn="ctr"/>
                      <a:r>
                        <a:rPr lang="pl-PL" dirty="0"/>
                        <a:t>ZARZĄDZANIE</a:t>
                      </a:r>
                    </a:p>
                    <a:p>
                      <a:pPr algn="ctr"/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196348"/>
                  </a:ext>
                </a:extLst>
              </a:tr>
              <a:tr h="707920"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rgbClr val="002060"/>
                          </a:solidFill>
                        </a:rPr>
                        <a:t>Horyzont czasu</a:t>
                      </a:r>
                    </a:p>
                    <a:p>
                      <a:endParaRPr lang="pl-PL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Krótki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Długi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933431"/>
                  </a:ext>
                </a:extLst>
              </a:tr>
              <a:tr h="704322"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rgbClr val="002060"/>
                          </a:solidFill>
                        </a:rPr>
                        <a:t>Precyzja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Duża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Mała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886723"/>
                  </a:ext>
                </a:extLst>
              </a:tr>
              <a:tr h="704322"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rgbClr val="002060"/>
                          </a:solidFill>
                        </a:rPr>
                        <a:t>Działanie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Efekt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Efektywność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982302"/>
                  </a:ext>
                </a:extLst>
              </a:tr>
              <a:tr h="704322"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rgbClr val="002060"/>
                          </a:solidFill>
                        </a:rPr>
                        <a:t>Orientacja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Robienie rzeczy właściwie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Robienie rzeczy właściwych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678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410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340769"/>
            <a:ext cx="8964488" cy="3672408"/>
          </a:xfrm>
        </p:spPr>
        <p:txBody>
          <a:bodyPr/>
          <a:lstStyle/>
          <a:p>
            <a:pPr marL="0" indent="0">
              <a:buNone/>
              <a:tabLst>
                <a:tab pos="1082675" algn="l"/>
              </a:tabLst>
            </a:pPr>
            <a:r>
              <a:rPr lang="pl-PL" sz="4400" b="1" dirty="0">
                <a:solidFill>
                  <a:schemeClr val="accent2">
                    <a:lumMod val="50000"/>
                  </a:schemeClr>
                </a:solidFill>
              </a:rPr>
              <a:t>                </a:t>
            </a:r>
            <a:endParaRPr lang="pl-PL" sz="4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endParaRPr lang="pl-PL" sz="2400" b="1" dirty="0"/>
          </a:p>
          <a:p>
            <a:pPr marL="0" indent="0">
              <a:buNone/>
              <a:tabLst>
                <a:tab pos="0" algn="l"/>
              </a:tabLst>
            </a:pPr>
            <a:r>
              <a:rPr lang="pl-PL" sz="3600" b="1" dirty="0"/>
              <a:t>   </a:t>
            </a:r>
            <a:r>
              <a:rPr lang="pl-PL" sz="3600" b="1" dirty="0">
                <a:solidFill>
                  <a:srgbClr val="002060"/>
                </a:solidFill>
              </a:rPr>
              <a:t>Administrowanie                Zarządzanie!</a:t>
            </a:r>
          </a:p>
          <a:p>
            <a:pPr>
              <a:buNone/>
            </a:pPr>
            <a:endParaRPr lang="pl-PL" b="1" dirty="0"/>
          </a:p>
          <a:p>
            <a:pPr>
              <a:buNone/>
            </a:pPr>
            <a:endParaRPr lang="pl-PL" b="1" dirty="0"/>
          </a:p>
        </p:txBody>
      </p:sp>
      <p:sp>
        <p:nvSpPr>
          <p:cNvPr id="11" name="Równa się 10"/>
          <p:cNvSpPr/>
          <p:nvPr/>
        </p:nvSpPr>
        <p:spPr>
          <a:xfrm>
            <a:off x="3959684" y="2533597"/>
            <a:ext cx="720080" cy="504056"/>
          </a:xfrm>
          <a:prstGeom prst="mathEqual">
            <a:avLst>
              <a:gd name="adj1" fmla="val 9410"/>
              <a:gd name="adj2" fmla="val 1511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3" name="Minus 12"/>
          <p:cNvSpPr/>
          <p:nvPr/>
        </p:nvSpPr>
        <p:spPr>
          <a:xfrm rot="17419641">
            <a:off x="3819542" y="2511771"/>
            <a:ext cx="1000365" cy="547708"/>
          </a:xfrm>
          <a:prstGeom prst="mathMinus">
            <a:avLst>
              <a:gd name="adj1" fmla="val 18241"/>
            </a:avLst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3615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6192688" cy="648072"/>
          </a:xfrm>
        </p:spPr>
        <p:txBody>
          <a:bodyPr/>
          <a:lstStyle/>
          <a:p>
            <a:r>
              <a:rPr lang="pl-PL" dirty="0"/>
              <a:t>Zarządzać czy administrować?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485740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500" dirty="0"/>
              <a:t>Myślenie strategiczne można zignorować, można je uznać za przemijająca modę w zarządzaniu, ale można zaryzykować i zacząć się go uczyć.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500" dirty="0"/>
              <a:t>Odkrycie wzrostu jakości zarządzania i efektów płynących z tego faktu będzie skutecznym motywatorem do dalszych działań.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500" spc="-5" dirty="0">
                <a:cs typeface="Tahoma"/>
              </a:rPr>
              <a:t>Wiedząc jakie działania są właściwe i koncentrując się </a:t>
            </a:r>
            <a:br>
              <a:rPr lang="pl-PL" sz="2500" spc="-5" dirty="0">
                <a:cs typeface="Tahoma"/>
              </a:rPr>
            </a:br>
            <a:r>
              <a:rPr lang="pl-PL" sz="2500" spc="-5" dirty="0">
                <a:cs typeface="Tahoma"/>
              </a:rPr>
              <a:t>na efektach można efektywnie dążyć do osiągnięcia</a:t>
            </a:r>
            <a:r>
              <a:rPr lang="pl-PL" sz="2500" spc="25" dirty="0">
                <a:cs typeface="Tahoma"/>
              </a:rPr>
              <a:t> </a:t>
            </a:r>
            <a:r>
              <a:rPr lang="pl-PL" sz="2500" spc="-5" dirty="0">
                <a:cs typeface="Tahoma"/>
              </a:rPr>
              <a:t>celów </a:t>
            </a:r>
            <a:r>
              <a:rPr lang="pl-PL" sz="2500" dirty="0">
                <a:cs typeface="Tahoma"/>
              </a:rPr>
              <a:t>i </a:t>
            </a:r>
            <a:r>
              <a:rPr lang="pl-PL" sz="2500" spc="-5" dirty="0">
                <a:cs typeface="Tahoma"/>
              </a:rPr>
              <a:t>osiągać</a:t>
            </a:r>
            <a:r>
              <a:rPr lang="pl-PL" sz="2500" spc="-60" dirty="0">
                <a:cs typeface="Tahoma"/>
              </a:rPr>
              <a:t> </a:t>
            </a:r>
            <a:r>
              <a:rPr lang="pl-PL" sz="2500" dirty="0">
                <a:cs typeface="Tahoma"/>
              </a:rPr>
              <a:t>sukces.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500" dirty="0"/>
              <a:t>Potrzebne jest do tego narzędzie – dobra strategia…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458512"/>
      </p:ext>
    </p:extLst>
  </p:cSld>
  <p:clrMapOvr>
    <a:masterClrMapping/>
  </p:clrMapOvr>
</p:sld>
</file>

<file path=ppt/theme/theme1.xml><?xml version="1.0" encoding="utf-8"?>
<a:theme xmlns:a="http://schemas.openxmlformats.org/drawingml/2006/main" name="szablon Radom">
  <a:themeElements>
    <a:clrScheme name="VULCAN jst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4177C7"/>
      </a:hlink>
      <a:folHlink>
        <a:srgbClr val="6B81B1"/>
      </a:folHlink>
    </a:clrScheme>
    <a:fontScheme name="Projekt domyślny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142C62"/>
        </a:dk2>
        <a:lt2>
          <a:srgbClr val="CED9E0"/>
        </a:lt2>
        <a:accent1>
          <a:srgbClr val="4F87C5"/>
        </a:accent1>
        <a:accent2>
          <a:srgbClr val="C33D50"/>
        </a:accent2>
        <a:accent3>
          <a:srgbClr val="FFFFFF"/>
        </a:accent3>
        <a:accent4>
          <a:srgbClr val="000000"/>
        </a:accent4>
        <a:accent5>
          <a:srgbClr val="B2C3DF"/>
        </a:accent5>
        <a:accent6>
          <a:srgbClr val="B03648"/>
        </a:accent6>
        <a:hlink>
          <a:srgbClr val="94B03A"/>
        </a:hlink>
        <a:folHlink>
          <a:srgbClr val="E9A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kaz2" id="{D746D7F7-8E4F-4F89-9053-461525DB38BA}" vid="{ABACC668-6346-42C8-8BF2-FA9234A877C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MEN slaskie v2</Template>
  <TotalTime>56</TotalTime>
  <Words>1204</Words>
  <Application>Microsoft Office PowerPoint</Application>
  <PresentationFormat>Pokaz na ekranie (4:3)</PresentationFormat>
  <Paragraphs>233</Paragraphs>
  <Slides>31</Slides>
  <Notes>19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9" baseType="lpstr">
      <vt:lpstr>Arial</vt:lpstr>
      <vt:lpstr>Calibri</vt:lpstr>
      <vt:lpstr>Comic Sans MS</vt:lpstr>
      <vt:lpstr>Tahoma</vt:lpstr>
      <vt:lpstr>Trebuchet MS</vt:lpstr>
      <vt:lpstr>Wingdings</vt:lpstr>
      <vt:lpstr>Wingdings 3</vt:lpstr>
      <vt:lpstr>szablon Radom</vt:lpstr>
      <vt:lpstr>Projekt realizowany pod nadzorem Ministerstwa Edukacji Narodowej    VULCAN kompetencji  w ŚLĄSKICH SAMORZĄDACH</vt:lpstr>
      <vt:lpstr>Istota i rola zarządzania strategicznego Moduł 2  Prezentacje przygotowano na podstawie materiałów z projektu pilotażowego „Wsparcie kadry jednostek samorządu terytorialnego w zarządzaniu oświatą ukierunkowanym na rozwój szkół i kompetencji kluczowych uczniów” współfinansowanego przez Unię Europejską w ramach środków Europejskiego Funduszu Społecznego, realizowanego przez Ośrodek Rozwoju Edukacji.   </vt:lpstr>
      <vt:lpstr>Plan sesji </vt:lpstr>
      <vt:lpstr>Ćwiczenie 1 Jednym z obowiązków ustawowych JST  jest przygotowanie Informacji o stanie … </vt:lpstr>
      <vt:lpstr> Ćwiczenie 1   </vt:lpstr>
      <vt:lpstr> Ćwiczenie 1 – cd.   </vt:lpstr>
      <vt:lpstr>Administrowanie a zarządzanie strategiczne</vt:lpstr>
      <vt:lpstr> </vt:lpstr>
      <vt:lpstr>Zarządzać czy administrować?</vt:lpstr>
      <vt:lpstr>Ograniczenia zarządzania  strategicznego w oświacie</vt:lpstr>
      <vt:lpstr>Ograniczenia zarządzania  strategicznego w oświacie</vt:lpstr>
      <vt:lpstr>Ograniczenia zarządzania  strategicznego w oświacie</vt:lpstr>
      <vt:lpstr>Ograniczenia zarządzania  strategicznego w oświacie</vt:lpstr>
      <vt:lpstr> </vt:lpstr>
      <vt:lpstr>                                                                     </vt:lpstr>
      <vt:lpstr>Prezentacja programu PowerPoint</vt:lpstr>
      <vt:lpstr> </vt:lpstr>
      <vt:lpstr>Prezentacja programu PowerPoint</vt:lpstr>
      <vt:lpstr>                     </vt:lpstr>
      <vt:lpstr>Prezentacja programu PowerPoint</vt:lpstr>
      <vt:lpstr>Prezentacja programu PowerPoint</vt:lpstr>
      <vt:lpstr>Atrybuty zarządzania strategicznego</vt:lpstr>
      <vt:lpstr>Myślenie strategiczne</vt:lpstr>
      <vt:lpstr>Myślenie strategiczne</vt:lpstr>
      <vt:lpstr>Prezentacja programu PowerPoint</vt:lpstr>
      <vt:lpstr>Zarządzanie strategiczne jako element procesu</vt:lpstr>
      <vt:lpstr>Pięć zadań w procesie zarządzania strategicznego</vt:lpstr>
      <vt:lpstr>Strategia a zarzadzanie strategiczne</vt:lpstr>
      <vt:lpstr>Cechy dobrej strategii 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realizowany pod nadzorem Ministerstwa Edukacji Narodowej    VULCAN kompetencji  w ŚLĄSKICH SAMORZĄDACH</dc:title>
  <dc:creator>Dorota Tomaszewicz</dc:creator>
  <cp:lastModifiedBy>Dorota Tomaszewicz</cp:lastModifiedBy>
  <cp:revision>12</cp:revision>
  <dcterms:created xsi:type="dcterms:W3CDTF">2018-03-23T16:36:21Z</dcterms:created>
  <dcterms:modified xsi:type="dcterms:W3CDTF">2018-05-30T21:26:05Z</dcterms:modified>
</cp:coreProperties>
</file>